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318" r:id="rId3"/>
    <p:sldId id="315" r:id="rId4"/>
    <p:sldId id="316" r:id="rId5"/>
    <p:sldId id="319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147"/>
    <a:srgbClr val="5B9BD5"/>
    <a:srgbClr val="444444"/>
    <a:srgbClr val="0000FF"/>
    <a:srgbClr val="0D0296"/>
    <a:srgbClr val="6A5ACD"/>
    <a:srgbClr val="E18E52"/>
    <a:srgbClr val="FF8637"/>
    <a:srgbClr val="3A3A3A"/>
    <a:srgbClr val="F5C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1" autoAdjust="0"/>
    <p:restoredTop sz="94743" autoAdjust="0"/>
  </p:normalViewPr>
  <p:slideViewPr>
    <p:cSldViewPr snapToGrid="0">
      <p:cViewPr>
        <p:scale>
          <a:sx n="120" d="100"/>
          <a:sy n="120" d="100"/>
        </p:scale>
        <p:origin x="1560" y="5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32A3A-E1C2-42EA-BDD6-305DAB1834E8}" type="datetimeFigureOut">
              <a:rPr lang="en-US" smtClean="0"/>
              <a:t>9/30/17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A03FD-669F-475F-B08E-D2CB6460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7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42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3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3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1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14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53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2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7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6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6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3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4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9/30/17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7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9/30/17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3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9/30/17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9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9/30/17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9/30/17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9/30/17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FFC7-5AFF-4374-B478-E246B74FFF84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.sage-fox.com/" TargetMode="External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powerpoint.sage-fox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://powerpoint.sage-fox.com/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://powerpoint.sage-fox.com/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://powerpoint.sage-fox.com/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://powerpoint.sage-fox.com/" TargetMode="External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://powerpoint.sage-fox.com/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://powerpoint.sage-fox.com/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.sage-fox.com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.sage-fox.com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533740"/>
            <a:ext cx="12192000" cy="9669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792335"/>
            <a:ext cx="12192001" cy="7093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43544" y="1586329"/>
            <a:ext cx="7504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Calibri" panose="020F0502020204030204" pitchFamily="34" charset="0"/>
                <a:cs typeface="Estrangelo Edessa" panose="03080600000000000000" pitchFamily="66" charset="0"/>
              </a:rPr>
              <a:t>SSH (Secure Shell)</a:t>
            </a:r>
            <a:endParaRPr lang="en-US" sz="5000" b="1" dirty="0">
              <a:solidFill>
                <a:schemeClr val="bg1"/>
              </a:solidFill>
              <a:latin typeface="Calibri" panose="020F050202020403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3334" y="5783653"/>
            <a:ext cx="298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Estrangelo Edessa" panose="03080600000000000000" pitchFamily="66" charset="0"/>
              </a:rPr>
              <a:t>HG</a:t>
            </a:r>
          </a:p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Estrangelo Edessa" panose="03080600000000000000" pitchFamily="66" charset="0"/>
              </a:rPr>
              <a:t>September 2017</a:t>
            </a:r>
            <a:endParaRPr lang="en-US" sz="1200" i="1" dirty="0">
              <a:solidFill>
                <a:schemeClr val="bg1"/>
              </a:solidFill>
              <a:latin typeface="Calibri" panose="020F0502020204030204" pitchFamily="34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0"/>
                <a:lumMod val="91000"/>
                <a:lumOff val="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18697" y="6653311"/>
            <a:ext cx="32961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" y="659686"/>
            <a:ext cx="12192003" cy="58477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Inside SSH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cs typeface="Browallia New" panose="020B06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35" y="1244461"/>
            <a:ext cx="7098267" cy="56135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818" y="85064"/>
            <a:ext cx="2690649" cy="4947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1894" y="49781"/>
            <a:ext cx="2265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Browallia New" panose="020B0604020202020204" pitchFamily="34" charset="-34"/>
              </a:rPr>
              <a:t>SSH</a:t>
            </a:r>
            <a:endParaRPr lang="en-US" sz="3000" dirty="0"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03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0"/>
                <a:lumMod val="91000"/>
                <a:lumOff val="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0" y="693270"/>
            <a:ext cx="12192003" cy="58477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SSH Applications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cs typeface="Browallia New" panose="020B06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" y="1806942"/>
            <a:ext cx="3242267" cy="11091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 rot="10800000">
            <a:off x="1218476" y="1801762"/>
            <a:ext cx="10973524" cy="111075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05476" y="2025300"/>
            <a:ext cx="1048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rPr>
              <a:t>Remote Authentication, Remote Commands(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rPr>
              <a:t>slogin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rPr>
              <a:t>ssh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rPr>
              <a:t>)</a:t>
            </a:r>
            <a:endParaRPr lang="en-US" sz="3600" dirty="0">
              <a:solidFill>
                <a:schemeClr val="bg1"/>
              </a:solidFill>
              <a:latin typeface="+mj-lt"/>
              <a:cs typeface="Browallia New" panose="020B0604020202020204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5" y="1841174"/>
            <a:ext cx="1040651" cy="10406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9" y="3569625"/>
            <a:ext cx="3242267" cy="11091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 rot="10800000">
            <a:off x="1218472" y="3564445"/>
            <a:ext cx="10973521" cy="111075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79071" y="3798682"/>
            <a:ext cx="1048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rPr>
              <a:t>Copy files (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rPr>
              <a:t>scp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rPr>
              <a:t>sftp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rPr>
              <a:t>)</a:t>
            </a:r>
            <a:endParaRPr lang="en-US" sz="3600" dirty="0">
              <a:solidFill>
                <a:schemeClr val="bg1"/>
              </a:solidFill>
              <a:latin typeface="+mj-lt"/>
              <a:cs typeface="Browallia New" panose="020B0604020202020204" pitchFamily="34" charset="-3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1" y="3602497"/>
            <a:ext cx="1040651" cy="104065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5" y="5358187"/>
            <a:ext cx="3242267" cy="11091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/>
          <p:cNvSpPr/>
          <p:nvPr/>
        </p:nvSpPr>
        <p:spPr>
          <a:xfrm rot="10800000">
            <a:off x="1218476" y="5353007"/>
            <a:ext cx="10973517" cy="111075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79075" y="5587244"/>
            <a:ext cx="1048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rPr>
              <a:t>Keys and agents(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rPr>
              <a:t>ssh-keygen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rPr>
              <a:t>)</a:t>
            </a:r>
            <a:endParaRPr lang="en-US" sz="3600" dirty="0">
              <a:solidFill>
                <a:schemeClr val="bg1"/>
              </a:solidFill>
              <a:latin typeface="+mj-lt"/>
              <a:cs typeface="Browallia New" panose="020B0604020202020204" pitchFamily="34" charset="-3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2" y="5388056"/>
            <a:ext cx="1040651" cy="104065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3818" y="85064"/>
            <a:ext cx="2690649" cy="4947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1894" y="49781"/>
            <a:ext cx="2265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Browallia New" panose="020B0604020202020204" pitchFamily="34" charset="-34"/>
              </a:rPr>
              <a:t>SSH</a:t>
            </a:r>
            <a:endParaRPr lang="en-US" sz="3000" dirty="0"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622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0"/>
                <a:lumMod val="91000"/>
                <a:lumOff val="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61227" y="7440120"/>
            <a:ext cx="32961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97915"/>
            <a:ext cx="12192003" cy="58477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Difference between SCP and SFTP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cs typeface="Browallia New" panose="020B0604020202020204" pitchFamily="34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55697" y="2039731"/>
            <a:ext cx="2743200" cy="258354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17986" y="2041131"/>
            <a:ext cx="2743200" cy="25835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4932" y="2664960"/>
            <a:ext cx="2141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cs typeface="Estrangelo Edessa" panose="03080600000000000000" pitchFamily="66" charset="0"/>
              </a:rPr>
              <a:t>VS</a:t>
            </a:r>
            <a:endParaRPr lang="en-US" sz="9600" dirty="0">
              <a:solidFill>
                <a:schemeClr val="bg1"/>
              </a:solidFill>
              <a:cs typeface="Estrangelo Edessa" panose="030806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940" y="2971305"/>
            <a:ext cx="187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cs typeface="Estrangelo Edessa" panose="03080600000000000000" pitchFamily="66" charset="0"/>
              </a:rPr>
              <a:t>SCP</a:t>
            </a:r>
            <a:endParaRPr lang="en-US" sz="4800" b="1" dirty="0">
              <a:solidFill>
                <a:schemeClr val="bg1"/>
              </a:solidFill>
              <a:cs typeface="Estrangelo Edessa" panose="030806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1597" y="2971305"/>
            <a:ext cx="187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cs typeface="Estrangelo Edessa" panose="03080600000000000000" pitchFamily="66" charset="0"/>
              </a:rPr>
              <a:t>SFTP</a:t>
            </a:r>
            <a:endParaRPr lang="en-US" sz="4800" b="1" dirty="0">
              <a:solidFill>
                <a:schemeClr val="bg1"/>
              </a:solidFill>
              <a:cs typeface="Estrangelo Edessa" panose="03080600000000000000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837" y="5127832"/>
            <a:ext cx="5309540" cy="117517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8537" y="5373423"/>
            <a:ext cx="494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+mj-lt"/>
                <a:cs typeface="Estrangelo Edessa" panose="03080600000000000000" pitchFamily="66" charset="0"/>
              </a:rPr>
              <a:t>scp</a:t>
            </a:r>
            <a:r>
              <a:rPr lang="en-US" dirty="0">
                <a:solidFill>
                  <a:schemeClr val="bg1"/>
                </a:solidFill>
                <a:latin typeface="+mj-lt"/>
                <a:cs typeface="Estrangelo Edessa" panose="03080600000000000000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Estrangelo Edessa" panose="03080600000000000000" pitchFamily="66" charset="0"/>
              </a:rPr>
              <a:t>fileToCopy</a:t>
            </a:r>
            <a:r>
              <a:rPr lang="en-US" dirty="0">
                <a:solidFill>
                  <a:schemeClr val="bg1"/>
                </a:solidFill>
                <a:latin typeface="+mj-lt"/>
                <a:cs typeface="Estrangelo Edessa" panose="03080600000000000000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Estrangelo Edessa" panose="03080600000000000000" pitchFamily="66" charset="0"/>
              </a:rPr>
              <a:t>user@host:directory</a:t>
            </a:r>
            <a:r>
              <a:rPr lang="en-US" dirty="0">
                <a:solidFill>
                  <a:schemeClr val="bg1"/>
                </a:solidFill>
                <a:latin typeface="+mj-lt"/>
                <a:cs typeface="Estrangelo Edessa" panose="03080600000000000000" pitchFamily="66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+mj-lt"/>
                <a:cs typeface="Estrangelo Edessa" panose="03080600000000000000" pitchFamily="66" charset="0"/>
              </a:rPr>
              <a:t>newFileName</a:t>
            </a:r>
            <a:endParaRPr lang="en-US" dirty="0">
              <a:solidFill>
                <a:schemeClr val="bg1"/>
              </a:solidFill>
              <a:latin typeface="+mj-lt"/>
              <a:cs typeface="Estrangelo Edessa" panose="03080600000000000000" pitchFamily="66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+mj-lt"/>
                <a:cs typeface="Estrangelo Edessa" panose="03080600000000000000" pitchFamily="66" charset="0"/>
              </a:rPr>
              <a:t>scp</a:t>
            </a:r>
            <a:r>
              <a:rPr lang="en-US" dirty="0">
                <a:solidFill>
                  <a:schemeClr val="bg1"/>
                </a:solidFill>
                <a:latin typeface="+mj-lt"/>
                <a:cs typeface="Estrangelo Edessa" panose="03080600000000000000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Estrangelo Edessa" panose="03080600000000000000" pitchFamily="66" charset="0"/>
              </a:rPr>
              <a:t>user@host:directory</a:t>
            </a:r>
            <a:r>
              <a:rPr lang="en-US" dirty="0">
                <a:solidFill>
                  <a:schemeClr val="bg1"/>
                </a:solidFill>
                <a:latin typeface="+mj-lt"/>
                <a:cs typeface="Estrangelo Edessa" panose="03080600000000000000" pitchFamily="66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+mj-lt"/>
                <a:cs typeface="Estrangelo Edessa" panose="03080600000000000000" pitchFamily="66" charset="0"/>
              </a:rPr>
              <a:t>fileToCopy</a:t>
            </a:r>
            <a:r>
              <a:rPr lang="en-US" dirty="0">
                <a:solidFill>
                  <a:schemeClr val="bg1"/>
                </a:solidFill>
                <a:latin typeface="+mj-lt"/>
                <a:cs typeface="Estrangelo Edessa" panose="03080600000000000000" pitchFamily="66" charset="0"/>
              </a:rPr>
              <a:t> ./</a:t>
            </a:r>
            <a:r>
              <a:rPr lang="en-US" dirty="0" err="1">
                <a:solidFill>
                  <a:schemeClr val="bg1"/>
                </a:solidFill>
                <a:latin typeface="+mj-lt"/>
                <a:cs typeface="Estrangelo Edessa" panose="03080600000000000000" pitchFamily="66" charset="0"/>
              </a:rPr>
              <a:t>newFileName</a:t>
            </a:r>
            <a:endParaRPr lang="en-US" dirty="0">
              <a:solidFill>
                <a:schemeClr val="bg1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0531" y="5124222"/>
            <a:ext cx="5309540" cy="117517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03231" y="5369813"/>
            <a:ext cx="4944139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3000"/>
              </a:lnSpc>
            </a:pPr>
            <a:r>
              <a:rPr lang="en-GB" altLang="en-US" sz="2000" dirty="0">
                <a:solidFill>
                  <a:schemeClr val="bg1"/>
                </a:solidFill>
              </a:rPr>
              <a:t>Sender: </a:t>
            </a:r>
            <a:r>
              <a:rPr lang="en-GB" altLang="en-US" sz="2000" dirty="0" err="1">
                <a:solidFill>
                  <a:schemeClr val="bg1"/>
                </a:solidFill>
              </a:rPr>
              <a:t>sftp</a:t>
            </a:r>
            <a:r>
              <a:rPr lang="en-GB" altLang="en-US" sz="2000" dirty="0">
                <a:solidFill>
                  <a:schemeClr val="bg1"/>
                </a:solidFill>
              </a:rPr>
              <a:t> –f d:\uploads\*.*</a:t>
            </a:r>
          </a:p>
          <a:p>
            <a:pPr lvl="1">
              <a:lnSpc>
                <a:spcPct val="93000"/>
              </a:lnSpc>
            </a:pPr>
            <a:r>
              <a:rPr lang="en-GB" altLang="en-US" sz="2000" dirty="0">
                <a:solidFill>
                  <a:schemeClr val="bg1"/>
                </a:solidFill>
              </a:rPr>
              <a:t>Receiver: </a:t>
            </a:r>
            <a:r>
              <a:rPr lang="en-GB" altLang="en-US" sz="2000" dirty="0" err="1">
                <a:solidFill>
                  <a:schemeClr val="bg1"/>
                </a:solidFill>
              </a:rPr>
              <a:t>sftp</a:t>
            </a:r>
            <a:r>
              <a:rPr lang="en-GB" altLang="en-US" sz="2000" dirty="0">
                <a:solidFill>
                  <a:schemeClr val="bg1"/>
                </a:solidFill>
              </a:rPr>
              <a:t> –r f:\downloads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818" y="85064"/>
            <a:ext cx="2690649" cy="4947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1894" y="49781"/>
            <a:ext cx="2265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Browallia New" panose="020B0604020202020204" pitchFamily="34" charset="-34"/>
              </a:rPr>
              <a:t>SSH</a:t>
            </a:r>
            <a:endParaRPr lang="en-US" sz="3000" dirty="0"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163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0"/>
                <a:lumMod val="91000"/>
                <a:lumOff val="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697915"/>
            <a:ext cx="12192003" cy="58477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Key distribution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cs typeface="Browallia New" panose="020B0604020202020204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18" y="85064"/>
            <a:ext cx="2690649" cy="4947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1894" y="49781"/>
            <a:ext cx="2265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Browallia New" panose="020B0604020202020204" pitchFamily="34" charset="-34"/>
              </a:rPr>
              <a:t>SSH</a:t>
            </a:r>
            <a:endParaRPr lang="en-US" sz="3000" dirty="0">
              <a:cs typeface="Browallia New" panose="020B06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43" y="3307610"/>
            <a:ext cx="1197983" cy="349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817" y="2808322"/>
            <a:ext cx="1348563" cy="134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18697" y="6653311"/>
            <a:ext cx="32961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32707" y="143202"/>
            <a:ext cx="2690649" cy="4947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1894" y="113579"/>
            <a:ext cx="2265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Browallia New" panose="020B0604020202020204" pitchFamily="34" charset="-34"/>
              </a:rPr>
              <a:t>What is SSH?</a:t>
            </a:r>
            <a:endParaRPr lang="en-US" sz="3000" dirty="0">
              <a:cs typeface="Browallia New" panose="020B0604020202020204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9184" y="3606058"/>
            <a:ext cx="4868573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Secure channel between two computers</a:t>
            </a:r>
          </a:p>
          <a:p>
            <a:r>
              <a:rPr lang="en-US" sz="20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Provides </a:t>
            </a:r>
            <a:r>
              <a:rPr lang="en-US" sz="20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data confidentiality and integrity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9578" y="2390786"/>
            <a:ext cx="11152842" cy="2665846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7" y="1585468"/>
            <a:ext cx="1059704" cy="962293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71016" y="2772151"/>
            <a:ext cx="962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B9BD5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3600" b="1" dirty="0">
                <a:solidFill>
                  <a:srgbClr val="5B9BD5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SSH, the Secure Shell is a powerful, software-based approach to network security that provides a secure channel for data transmission through a network</a:t>
            </a:r>
          </a:p>
        </p:txBody>
      </p:sp>
    </p:spTree>
    <p:extLst>
      <p:ext uri="{BB962C8B-B14F-4D97-AF65-F5344CB8AC3E}">
        <p14:creationId xmlns:p14="http://schemas.microsoft.com/office/powerpoint/2010/main" val="6551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18697" y="6653311"/>
            <a:ext cx="32961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24351" y="0"/>
            <a:ext cx="474033" cy="6858000"/>
          </a:xfrm>
          <a:prstGeom prst="rect">
            <a:avLst/>
          </a:prstGeom>
          <a:gradFill>
            <a:gsLst>
              <a:gs pos="30000">
                <a:srgbClr val="090909">
                  <a:alpha val="85000"/>
                </a:srgbClr>
              </a:gs>
              <a:gs pos="15000">
                <a:srgbClr val="050505">
                  <a:alpha val="88000"/>
                </a:srgbClr>
              </a:gs>
              <a:gs pos="75000">
                <a:srgbClr val="151515">
                  <a:alpha val="66000"/>
                </a:srgbClr>
              </a:gs>
              <a:gs pos="60000">
                <a:srgbClr val="121212">
                  <a:alpha val="76000"/>
                </a:srgbClr>
              </a:gs>
              <a:gs pos="45000">
                <a:srgbClr val="0C0C0C">
                  <a:alpha val="81000"/>
                </a:srgbClr>
              </a:gs>
              <a:gs pos="0">
                <a:schemeClr val="tx1">
                  <a:alpha val="90000"/>
                </a:schemeClr>
              </a:gs>
              <a:gs pos="100000">
                <a:srgbClr val="171616">
                  <a:alpha val="5000"/>
                </a:srgbClr>
              </a:gs>
              <a:gs pos="90000">
                <a:schemeClr val="bg2">
                  <a:lumMod val="10000"/>
                  <a:alpha val="5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8385" y="0"/>
            <a:ext cx="60936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51566" y="1500662"/>
            <a:ext cx="5587253" cy="3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49182" y="1945436"/>
            <a:ext cx="4868573" cy="120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SSH is a protocol for secure remote login and other secure network services over an insecure network</a:t>
            </a:r>
            <a:endParaRPr lang="en-US" sz="2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16" y="289316"/>
            <a:ext cx="1130951" cy="9617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30825" y="484015"/>
            <a:ext cx="370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What is SSH?</a:t>
            </a:r>
            <a:endParaRPr lang="en-US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2707" y="143202"/>
            <a:ext cx="2690649" cy="4947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1894" y="113579"/>
            <a:ext cx="2265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About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9184" y="3606058"/>
            <a:ext cx="4868573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 Secure channel between two computers</a:t>
            </a:r>
          </a:p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Provides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data confidentiality and integrity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49183" y="4803361"/>
            <a:ext cx="4868573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 Not a command interpreter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9183" y="5676792"/>
            <a:ext cx="4868573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Provides a secure pipe to open up a command interpreter</a:t>
            </a:r>
          </a:p>
        </p:txBody>
      </p:sp>
    </p:spTree>
    <p:extLst>
      <p:ext uri="{BB962C8B-B14F-4D97-AF65-F5344CB8AC3E}">
        <p14:creationId xmlns:p14="http://schemas.microsoft.com/office/powerpoint/2010/main" val="10691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18697" y="6653311"/>
            <a:ext cx="32961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7841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5858982" y="-2677079"/>
            <a:ext cx="474033" cy="12192003"/>
          </a:xfrm>
          <a:prstGeom prst="rect">
            <a:avLst/>
          </a:prstGeom>
          <a:gradFill>
            <a:gsLst>
              <a:gs pos="30000">
                <a:srgbClr val="090909">
                  <a:alpha val="85000"/>
                </a:srgbClr>
              </a:gs>
              <a:gs pos="15000">
                <a:srgbClr val="050505">
                  <a:alpha val="88000"/>
                </a:srgbClr>
              </a:gs>
              <a:gs pos="75000">
                <a:srgbClr val="151515">
                  <a:alpha val="66000"/>
                </a:srgbClr>
              </a:gs>
              <a:gs pos="60000">
                <a:srgbClr val="121212">
                  <a:alpha val="76000"/>
                </a:srgbClr>
              </a:gs>
              <a:gs pos="45000">
                <a:srgbClr val="0C0C0C">
                  <a:alpha val="81000"/>
                </a:srgbClr>
              </a:gs>
              <a:gs pos="0">
                <a:schemeClr val="tx1">
                  <a:alpha val="90000"/>
                </a:schemeClr>
              </a:gs>
              <a:gs pos="100000">
                <a:srgbClr val="171616">
                  <a:alpha val="5000"/>
                </a:srgbClr>
              </a:gs>
              <a:gs pos="90000">
                <a:schemeClr val="bg2">
                  <a:lumMod val="10000"/>
                  <a:alpha val="5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84" y="3652516"/>
            <a:ext cx="12189616" cy="3205484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-4" y="762427"/>
            <a:ext cx="12192003" cy="58477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Current Implementations</a:t>
            </a:r>
            <a:endParaRPr lang="en-US" sz="3200" dirty="0">
              <a:solidFill>
                <a:schemeClr val="bg1"/>
              </a:solidFill>
              <a:cs typeface="Browallia New" panose="020B06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1662" y="2021233"/>
            <a:ext cx="10113145" cy="918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 err="1"/>
              <a:t>OpenSSH</a:t>
            </a:r>
            <a:r>
              <a:rPr lang="en-US" altLang="en-US" sz="3600" b="1" dirty="0"/>
              <a:t> – common on UNIX </a:t>
            </a:r>
            <a:r>
              <a:rPr lang="en-US" altLang="en-US" sz="3600" b="1" dirty="0" smtClean="0"/>
              <a:t>systems</a:t>
            </a:r>
            <a:endParaRPr lang="en-US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1894" y="4450394"/>
            <a:ext cx="243395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PROJECT #1</a:t>
            </a:r>
          </a:p>
          <a:p>
            <a:r>
              <a:rPr lang="en-US" dirty="0" smtClean="0">
                <a:latin typeface="+mj-lt"/>
              </a:rPr>
              <a:t>Lorem </a:t>
            </a:r>
            <a:r>
              <a:rPr lang="en-US" dirty="0">
                <a:latin typeface="+mj-lt"/>
              </a:rPr>
              <a:t>ipsum dolor sit amet, urna scelerisque, lacus wisi, congue suspendisse </a:t>
            </a:r>
            <a:r>
              <a:rPr lang="en-US" dirty="0" smtClean="0">
                <a:latin typeface="+mj-lt"/>
              </a:rPr>
              <a:t>eget</a:t>
            </a:r>
            <a:endParaRPr lang="en-US" dirty="0"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09680" y="4449555"/>
            <a:ext cx="243395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PROJECT #2</a:t>
            </a:r>
          </a:p>
          <a:p>
            <a:r>
              <a:rPr lang="en-US" dirty="0" smtClean="0">
                <a:latin typeface="+mj-lt"/>
              </a:rPr>
              <a:t>Lorem </a:t>
            </a:r>
            <a:r>
              <a:rPr lang="en-US" dirty="0">
                <a:latin typeface="+mj-lt"/>
              </a:rPr>
              <a:t>ipsum dolor sit amet, urna scelerisque, lacus wisi, congue suspendisse </a:t>
            </a:r>
            <a:r>
              <a:rPr lang="en-US" dirty="0" smtClean="0">
                <a:latin typeface="+mj-lt"/>
              </a:rPr>
              <a:t>eget</a:t>
            </a:r>
            <a:endParaRPr lang="en-US" dirty="0"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93930" y="4475525"/>
            <a:ext cx="243395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PROJECT #3</a:t>
            </a:r>
          </a:p>
          <a:p>
            <a:r>
              <a:rPr lang="en-US" dirty="0" smtClean="0">
                <a:latin typeface="+mj-lt"/>
              </a:rPr>
              <a:t>Lorem </a:t>
            </a:r>
            <a:r>
              <a:rPr lang="en-US" dirty="0">
                <a:latin typeface="+mj-lt"/>
              </a:rPr>
              <a:t>ipsum dolor sit amet, urna scelerisque, lacus wisi, congue suspendisse </a:t>
            </a:r>
            <a:r>
              <a:rPr lang="en-US" dirty="0" smtClean="0">
                <a:latin typeface="+mj-lt"/>
              </a:rPr>
              <a:t>eget</a:t>
            </a:r>
            <a:endParaRPr lang="en-US" dirty="0"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10024" y="4449555"/>
            <a:ext cx="243395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PROJECT #4</a:t>
            </a:r>
          </a:p>
          <a:p>
            <a:r>
              <a:rPr lang="en-US" dirty="0" smtClean="0">
                <a:latin typeface="+mj-lt"/>
              </a:rPr>
              <a:t>Lorem </a:t>
            </a:r>
            <a:r>
              <a:rPr lang="en-US" dirty="0">
                <a:latin typeface="+mj-lt"/>
              </a:rPr>
              <a:t>ipsum dolor sit amet, urna scelerisque, lacus wisi, congue suspendisse </a:t>
            </a:r>
            <a:r>
              <a:rPr lang="en-US" dirty="0" smtClean="0">
                <a:latin typeface="+mj-lt"/>
              </a:rPr>
              <a:t>eget</a:t>
            </a:r>
            <a:endParaRPr lang="en-US" dirty="0">
              <a:latin typeface="+mj-lt"/>
              <a:cs typeface="Estrangelo Edessa" panose="03080600000000000000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4" y="1721631"/>
            <a:ext cx="686539" cy="6858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91662" y="3606591"/>
            <a:ext cx="10113145" cy="918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 err="1"/>
              <a:t>PuTTY</a:t>
            </a:r>
            <a:r>
              <a:rPr lang="en-US" altLang="en-US" sz="3600" b="1" dirty="0"/>
              <a:t> – client only, Windows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4" y="3309616"/>
            <a:ext cx="686539" cy="6858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91662" y="5086006"/>
            <a:ext cx="10113145" cy="918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 err="1"/>
              <a:t>MindTerm</a:t>
            </a:r>
            <a:r>
              <a:rPr lang="en-US" altLang="en-US" sz="3600" b="1" dirty="0"/>
              <a:t> – client only, Java applet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4" y="4789031"/>
            <a:ext cx="686539" cy="685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2707" y="143202"/>
            <a:ext cx="2690649" cy="4947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1894" y="113579"/>
            <a:ext cx="2265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Browallia New" panose="020B0604020202020204" pitchFamily="34" charset="-34"/>
              </a:rPr>
              <a:t>SSH</a:t>
            </a:r>
            <a:endParaRPr lang="en-US" sz="3000" dirty="0"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79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18697" y="6653311"/>
            <a:ext cx="32961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32707" y="143202"/>
            <a:ext cx="2690649" cy="4947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1894" y="113579"/>
            <a:ext cx="2265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Browallia New" panose="020B0604020202020204" pitchFamily="34" charset="-34"/>
              </a:rPr>
              <a:t>SSH</a:t>
            </a:r>
            <a:endParaRPr lang="en-US" sz="3000" dirty="0">
              <a:cs typeface="Browallia New" panose="020B0604020202020204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" y="903021"/>
            <a:ext cx="12192003" cy="58477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Public-Private Key Cryptography (Asymmetric)</a:t>
            </a:r>
            <a:endParaRPr lang="en-US" sz="3200" dirty="0">
              <a:solidFill>
                <a:schemeClr val="bg1"/>
              </a:solidFill>
              <a:cs typeface="Browallia New" panose="020B06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2" y="1948179"/>
            <a:ext cx="6398260" cy="43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18697" y="6653311"/>
            <a:ext cx="32961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32707" y="143202"/>
            <a:ext cx="2690649" cy="4947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1894" y="113579"/>
            <a:ext cx="2265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Browallia New" panose="020B0604020202020204" pitchFamily="34" charset="-34"/>
              </a:rPr>
              <a:t>SSH</a:t>
            </a:r>
            <a:endParaRPr lang="en-US" sz="3000" dirty="0">
              <a:cs typeface="Browallia New" panose="020B0604020202020204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" y="903021"/>
            <a:ext cx="12192003" cy="58477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Public-Private Key Cryptography (Asymmetric)</a:t>
            </a:r>
            <a:endParaRPr lang="en-US" sz="3200" dirty="0">
              <a:solidFill>
                <a:schemeClr val="bg1"/>
              </a:solidFill>
              <a:cs typeface="Browallia New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1662" y="2021233"/>
            <a:ext cx="10113145" cy="918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 smtClean="0"/>
              <a:t>Sender required public key only</a:t>
            </a:r>
            <a:endParaRPr lang="en-US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4" y="1721631"/>
            <a:ext cx="686539" cy="685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68818" y="3697219"/>
            <a:ext cx="10113145" cy="918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 smtClean="0"/>
              <a:t>Receiver required private key only</a:t>
            </a:r>
            <a:endParaRPr lang="en-US" sz="3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0" y="3397617"/>
            <a:ext cx="68653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18697" y="6653311"/>
            <a:ext cx="32961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32707" y="143202"/>
            <a:ext cx="2690649" cy="4947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1894" y="113579"/>
            <a:ext cx="2265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Browallia New" panose="020B0604020202020204" pitchFamily="34" charset="-34"/>
              </a:rPr>
              <a:t>SSH</a:t>
            </a:r>
            <a:endParaRPr lang="en-US" sz="3000" dirty="0">
              <a:cs typeface="Browallia New" panose="020B0604020202020204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" y="903021"/>
            <a:ext cx="12192003" cy="58477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Public-Private Key Cryptography (Asymmetric)</a:t>
            </a:r>
            <a:endParaRPr lang="en-US" sz="3200" dirty="0">
              <a:solidFill>
                <a:schemeClr val="bg1"/>
              </a:solidFill>
              <a:cs typeface="Browallia New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1661" y="2029365"/>
            <a:ext cx="10113145" cy="918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 smtClean="0"/>
              <a:t>Public Private Key Formula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987551" y="2939515"/>
            <a:ext cx="10117255" cy="238601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M = </a:t>
            </a:r>
            <a:r>
              <a:rPr lang="en-US" sz="4000" b="1" dirty="0" smtClean="0"/>
              <a:t>C</a:t>
            </a:r>
            <a:r>
              <a:rPr lang="en-US" sz="4000" b="1" baseline="30000" dirty="0" smtClean="0"/>
              <a:t>d</a:t>
            </a:r>
            <a:r>
              <a:rPr lang="en-US" sz="4000" b="1" dirty="0" smtClean="0"/>
              <a:t> </a:t>
            </a:r>
            <a:r>
              <a:rPr lang="en-US" sz="4000" b="1" dirty="0"/>
              <a:t>mod n = (</a:t>
            </a:r>
            <a:r>
              <a:rPr lang="en-US" sz="4000" b="1" dirty="0" smtClean="0"/>
              <a:t>M</a:t>
            </a:r>
            <a:r>
              <a:rPr lang="en-US" sz="4000" b="1" baseline="30000" dirty="0" smtClean="0"/>
              <a:t>e</a:t>
            </a:r>
            <a:r>
              <a:rPr lang="en-US" sz="4000" b="1" dirty="0" smtClean="0"/>
              <a:t>)</a:t>
            </a:r>
            <a:r>
              <a:rPr lang="en-US" sz="4000" b="1" baseline="30000" dirty="0" smtClean="0"/>
              <a:t>d</a:t>
            </a:r>
            <a:r>
              <a:rPr lang="en-US" sz="4000" b="1" dirty="0" smtClean="0"/>
              <a:t> </a:t>
            </a:r>
            <a:r>
              <a:rPr lang="en-US" sz="4000" b="1" dirty="0"/>
              <a:t>mod n = </a:t>
            </a:r>
            <a:r>
              <a:rPr lang="en-US" sz="4000" b="1" dirty="0" smtClean="0"/>
              <a:t>M</a:t>
            </a:r>
            <a:r>
              <a:rPr lang="en-US" sz="4000" b="1" baseline="30000" dirty="0" smtClean="0"/>
              <a:t>ed</a:t>
            </a:r>
            <a:r>
              <a:rPr lang="en-US" sz="4000" b="1" dirty="0" smtClean="0"/>
              <a:t> </a:t>
            </a:r>
            <a:r>
              <a:rPr lang="en-US" sz="4000" b="1" dirty="0"/>
              <a:t>mod 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7" y="1602350"/>
            <a:ext cx="117516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0"/>
                <a:lumMod val="91000"/>
                <a:lumOff val="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18697" y="6653311"/>
            <a:ext cx="32961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2707" y="143202"/>
            <a:ext cx="2690649" cy="4947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1894" y="113579"/>
            <a:ext cx="2265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Browallia New" panose="020B0604020202020204" pitchFamily="34" charset="-34"/>
              </a:rPr>
              <a:t>SSH</a:t>
            </a:r>
            <a:endParaRPr lang="en-US" sz="3000" dirty="0">
              <a:cs typeface="Browallia New" panose="020B0604020202020204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754493"/>
            <a:ext cx="12192003" cy="58477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Principal of Secure Shell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cs typeface="Browallia New" panose="020B06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42" y="2150432"/>
            <a:ext cx="3444352" cy="2185838"/>
          </a:xfrm>
          <a:prstGeom prst="rect">
            <a:avLst/>
          </a:prstGeom>
          <a:effectLst>
            <a:glow rad="304800">
              <a:schemeClr val="bg1">
                <a:lumMod val="95000"/>
                <a:alpha val="32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43" y="3667632"/>
            <a:ext cx="769041" cy="409530"/>
          </a:xfrm>
          <a:prstGeom prst="rect">
            <a:avLst/>
          </a:prstGeom>
          <a:effectLst>
            <a:glow rad="38100">
              <a:schemeClr val="bg1">
                <a:alpha val="94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60" y="3586011"/>
            <a:ext cx="572772" cy="572772"/>
          </a:xfrm>
          <a:prstGeom prst="rect">
            <a:avLst/>
          </a:prstGeom>
          <a:effectLst>
            <a:glow rad="50800">
              <a:schemeClr val="bg1">
                <a:alpha val="91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925012" y="4336270"/>
            <a:ext cx="2223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Private key</a:t>
            </a:r>
          </a:p>
          <a:p>
            <a:pPr algn="ctr"/>
            <a:r>
              <a:rPr lang="en-US" sz="2800" b="1" dirty="0" smtClean="0"/>
              <a:t>~/.</a:t>
            </a:r>
            <a:r>
              <a:rPr lang="en-US" sz="2800" b="1" dirty="0" err="1" smtClean="0"/>
              <a:t>ssh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id_rsa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91784" y="4339596"/>
            <a:ext cx="286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Public key</a:t>
            </a:r>
          </a:p>
          <a:p>
            <a:pPr algn="ctr"/>
            <a:r>
              <a:rPr lang="en-US" sz="2800" b="1" dirty="0" smtClean="0"/>
              <a:t>~/.</a:t>
            </a:r>
            <a:r>
              <a:rPr lang="en-US" sz="2800" b="1" dirty="0" err="1" smtClean="0"/>
              <a:t>ssh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id_rsa.pub</a:t>
            </a:r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519" y="1977690"/>
            <a:ext cx="3670838" cy="2435709"/>
          </a:xfrm>
          <a:prstGeom prst="rect">
            <a:avLst/>
          </a:prstGeom>
          <a:effectLst>
            <a:glow rad="12700">
              <a:schemeClr val="accent1">
                <a:alpha val="7000"/>
              </a:schemeClr>
            </a:glow>
          </a:effectLst>
        </p:spPr>
      </p:pic>
      <p:sp>
        <p:nvSpPr>
          <p:cNvPr id="19" name="TextBox 18"/>
          <p:cNvSpPr txBox="1"/>
          <p:nvPr/>
        </p:nvSpPr>
        <p:spPr>
          <a:xfrm>
            <a:off x="7511858" y="4268524"/>
            <a:ext cx="286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Public key</a:t>
            </a:r>
            <a:endParaRPr lang="en-US" sz="2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17" y="3667632"/>
            <a:ext cx="769041" cy="409530"/>
          </a:xfrm>
          <a:prstGeom prst="rect">
            <a:avLst/>
          </a:prstGeom>
          <a:effectLst>
            <a:glow rad="38100">
              <a:schemeClr val="bg1">
                <a:alpha val="94000"/>
              </a:schemeClr>
            </a:glow>
          </a:effectLst>
        </p:spPr>
      </p:pic>
      <p:sp>
        <p:nvSpPr>
          <p:cNvPr id="16" name="Rectangle 15"/>
          <p:cNvSpPr/>
          <p:nvPr/>
        </p:nvSpPr>
        <p:spPr>
          <a:xfrm>
            <a:off x="2865662" y="5552811"/>
            <a:ext cx="1484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/>
              <a:t>known_hosts</a:t>
            </a:r>
            <a:r>
              <a:rPr lang="en-US" altLang="en-US" dirty="0"/>
              <a:t>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220883" y="5552811"/>
            <a:ext cx="1649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a</a:t>
            </a:r>
            <a:r>
              <a:rPr lang="en-US" altLang="en-US" dirty="0" smtClean="0"/>
              <a:t>uthorized keys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96" y="5345795"/>
            <a:ext cx="707466" cy="7074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17" y="5345795"/>
            <a:ext cx="707466" cy="70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0"/>
                <a:lumMod val="91000"/>
                <a:lumOff val="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18697" y="6653311"/>
            <a:ext cx="32961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" y="747832"/>
            <a:ext cx="12192003" cy="58477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Principal of Secure Shell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cs typeface="Browallia New" panose="020B06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2" y="3285942"/>
            <a:ext cx="2141452" cy="1358998"/>
          </a:xfrm>
          <a:prstGeom prst="rect">
            <a:avLst/>
          </a:prstGeom>
          <a:effectLst>
            <a:glow rad="304800">
              <a:schemeClr val="bg1">
                <a:lumMod val="95000"/>
                <a:alpha val="32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78" y="2969313"/>
            <a:ext cx="2525324" cy="1675627"/>
          </a:xfrm>
          <a:prstGeom prst="rect">
            <a:avLst/>
          </a:prstGeom>
          <a:effectLst>
            <a:glow rad="317500">
              <a:schemeClr val="accent1">
                <a:lumMod val="75000"/>
                <a:alpha val="21000"/>
              </a:schemeClr>
            </a:glow>
            <a:reflection endPos="0" dist="50800" dir="5400000" sy="-100000" algn="bl" rotWithShape="0"/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3247342" y="3773612"/>
            <a:ext cx="5421762" cy="0"/>
          </a:xfrm>
          <a:prstGeom prst="straightConnector1">
            <a:avLst/>
          </a:prstGeom>
          <a:ln w="53975">
            <a:tailEnd type="triangle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11151" y="3192405"/>
            <a:ext cx="409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E(pub, random string, </a:t>
            </a:r>
            <a:r>
              <a:rPr lang="en-US" dirty="0" err="1" smtClean="0"/>
              <a:t>session_id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47342" y="2628210"/>
            <a:ext cx="5421762" cy="0"/>
          </a:xfrm>
          <a:prstGeom prst="straightConnector1">
            <a:avLst/>
          </a:prstGeom>
          <a:ln w="53975">
            <a:tailEnd type="triangle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11151" y="2129688"/>
            <a:ext cx="409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initiates SSH connection to server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47342" y="4800798"/>
            <a:ext cx="5421762" cy="0"/>
          </a:xfrm>
          <a:prstGeom prst="straightConnector1">
            <a:avLst/>
          </a:prstGeom>
          <a:ln w="53975">
            <a:tailEnd type="triangle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11151" y="4318123"/>
            <a:ext cx="409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Hash(MD5, random string, </a:t>
            </a:r>
            <a:r>
              <a:rPr lang="en-US" dirty="0" err="1" smtClean="0"/>
              <a:t>session_id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247037" y="5882403"/>
            <a:ext cx="5421762" cy="0"/>
          </a:xfrm>
          <a:prstGeom prst="straightConnector1">
            <a:avLst/>
          </a:prstGeom>
          <a:ln w="53975">
            <a:tailEnd type="triangle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11151" y="5397508"/>
            <a:ext cx="409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OK Perfect!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68840" y="1442484"/>
            <a:ext cx="0" cy="530352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68799" y="1442484"/>
            <a:ext cx="0" cy="530352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2707" y="143202"/>
            <a:ext cx="2690649" cy="4947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1894" y="113579"/>
            <a:ext cx="2265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Browallia New" panose="020B0604020202020204" pitchFamily="34" charset="-34"/>
              </a:rPr>
              <a:t>SSH</a:t>
            </a:r>
            <a:endParaRPr lang="en-US" sz="3000" dirty="0"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24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5335</TotalTime>
  <Words>390</Words>
  <Application>Microsoft Macintosh PowerPoint</Application>
  <PresentationFormat>Widescreen</PresentationFormat>
  <Paragraphs>92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Abadi MT Condensed Extra Bold</vt:lpstr>
      <vt:lpstr>Browallia New</vt:lpstr>
      <vt:lpstr>Calibri</vt:lpstr>
      <vt:lpstr>Calibri Light</vt:lpstr>
      <vt:lpstr>Estrangelo Edessa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james sager;sage-fox.com</dc:creator>
  <cp:lastModifiedBy>Jupiter Z</cp:lastModifiedBy>
  <cp:revision>1774</cp:revision>
  <dcterms:created xsi:type="dcterms:W3CDTF">2015-12-31T02:20:12Z</dcterms:created>
  <dcterms:modified xsi:type="dcterms:W3CDTF">2017-09-30T22:33:59Z</dcterms:modified>
</cp:coreProperties>
</file>