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9" r:id="rId2"/>
    <p:sldId id="316" r:id="rId3"/>
    <p:sldId id="309" r:id="rId4"/>
    <p:sldId id="320" r:id="rId5"/>
    <p:sldId id="317" r:id="rId6"/>
    <p:sldId id="318" r:id="rId7"/>
    <p:sldId id="319" r:id="rId8"/>
    <p:sldId id="321" r:id="rId9"/>
    <p:sldId id="322" r:id="rId10"/>
    <p:sldId id="323" r:id="rId11"/>
    <p:sldId id="324" r:id="rId12"/>
    <p:sldId id="330" r:id="rId13"/>
    <p:sldId id="326" r:id="rId14"/>
    <p:sldId id="332" r:id="rId15"/>
    <p:sldId id="327" r:id="rId16"/>
    <p:sldId id="331" r:id="rId17"/>
    <p:sldId id="314" r:id="rId18"/>
    <p:sldId id="333"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E1C1"/>
    <a:srgbClr val="2B3A4E"/>
    <a:srgbClr val="233143"/>
    <a:srgbClr val="292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5"/>
    <p:restoredTop sz="94674"/>
  </p:normalViewPr>
  <p:slideViewPr>
    <p:cSldViewPr snapToGrid="0" snapToObjects="1">
      <p:cViewPr varScale="1">
        <p:scale>
          <a:sx n="131" d="100"/>
          <a:sy n="131"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C4DA-7CE8-7B47-A70D-36EFBB00015E}" type="datetimeFigureOut">
              <a:rPr lang="en-US" smtClean="0"/>
              <a:t>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CCCC8-FB4E-2F48-9BC4-B917E804B692}" type="slidenum">
              <a:rPr lang="en-US" smtClean="0"/>
              <a:t>‹#›</a:t>
            </a:fld>
            <a:endParaRPr lang="en-US"/>
          </a:p>
        </p:txBody>
      </p:sp>
    </p:spTree>
    <p:extLst>
      <p:ext uri="{BB962C8B-B14F-4D97-AF65-F5344CB8AC3E}">
        <p14:creationId xmlns:p14="http://schemas.microsoft.com/office/powerpoint/2010/main" val="371475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CCB7-4CE9-9546-B323-A083F7AC6E66}"/>
              </a:ext>
            </a:extLst>
          </p:cNvPr>
          <p:cNvSpPr>
            <a:spLocks noGrp="1"/>
          </p:cNvSpPr>
          <p:nvPr>
            <p:ph type="ctrTitle"/>
          </p:nvPr>
        </p:nvSpPr>
        <p:spPr>
          <a:xfrm>
            <a:off x="266700" y="1951038"/>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61569F-9D7F-8144-93C2-2CD6628B3413}"/>
              </a:ext>
            </a:extLst>
          </p:cNvPr>
          <p:cNvSpPr>
            <a:spLocks noGrp="1"/>
          </p:cNvSpPr>
          <p:nvPr>
            <p:ph type="subTitle" idx="1"/>
          </p:nvPr>
        </p:nvSpPr>
        <p:spPr>
          <a:xfrm>
            <a:off x="266700" y="443071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029209A4-3D08-3B4C-8D4D-669D7F80D13F}"/>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TextBox 3">
            <a:extLst>
              <a:ext uri="{FF2B5EF4-FFF2-40B4-BE49-F238E27FC236}">
                <a16:creationId xmlns:a16="http://schemas.microsoft.com/office/drawing/2014/main" id="{EEF51555-BA95-2A4D-A834-CE772273A3B5}"/>
              </a:ext>
            </a:extLst>
          </p:cNvPr>
          <p:cNvSpPr txBox="1"/>
          <p:nvPr userDrawn="1"/>
        </p:nvSpPr>
        <p:spPr>
          <a:xfrm>
            <a:off x="386366" y="6606862"/>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591FF8CA-050B-4E47-8699-4149101450E0}"/>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104170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only_Dark-BG">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5" name="Rectangle 4">
            <a:extLst>
              <a:ext uri="{FF2B5EF4-FFF2-40B4-BE49-F238E27FC236}">
                <a16:creationId xmlns:a16="http://schemas.microsoft.com/office/drawing/2014/main" id="{CBB49700-7669-7041-8991-CC7E08AC11DA}"/>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12237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_Dark-BG">
    <p:bg>
      <p:bgPr>
        <a:solidFill>
          <a:srgbClr val="232F3E"/>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Rectangle 3">
            <a:extLst>
              <a:ext uri="{FF2B5EF4-FFF2-40B4-BE49-F238E27FC236}">
                <a16:creationId xmlns:a16="http://schemas.microsoft.com/office/drawing/2014/main" id="{35F41E84-44DC-F244-8DE9-EFC57271A029}"/>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299435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OC-page">
    <p:bg>
      <p:bgPr>
        <a:solidFill>
          <a:srgbClr val="F2F4F4"/>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DC9893E-A6E1-4A48-B35E-4A9DB4DCAB0C}"/>
              </a:ext>
            </a:extLst>
          </p:cNvPr>
          <p:cNvSpPr>
            <a:spLocks noGrp="1"/>
          </p:cNvSpPr>
          <p:nvPr>
            <p:ph type="sldNum" sz="quarter" idx="11"/>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
        <p:nvSpPr>
          <p:cNvPr id="9" name="Title 1">
            <a:extLst>
              <a:ext uri="{FF2B5EF4-FFF2-40B4-BE49-F238E27FC236}">
                <a16:creationId xmlns:a16="http://schemas.microsoft.com/office/drawing/2014/main" id="{CEB6FE43-E832-914E-BF63-E0362E17C13F}"/>
              </a:ext>
            </a:extLst>
          </p:cNvPr>
          <p:cNvSpPr>
            <a:spLocks noGrp="1"/>
          </p:cNvSpPr>
          <p:nvPr>
            <p:ph type="title"/>
          </p:nvPr>
        </p:nvSpPr>
        <p:spPr>
          <a:xfrm>
            <a:off x="266699" y="537401"/>
            <a:ext cx="11696700" cy="1299990"/>
          </a:xfrm>
        </p:spPr>
        <p:txBody>
          <a:bodyPr anchor="b"/>
          <a:lstStyle>
            <a:lvl1pPr>
              <a:defRPr b="0"/>
            </a:lvl1pPr>
          </a:lstStyle>
          <a:p>
            <a:r>
              <a:rPr lang="en-US" dirty="0"/>
              <a:t>Click to edit Master title style</a:t>
            </a:r>
          </a:p>
        </p:txBody>
      </p:sp>
      <p:sp>
        <p:nvSpPr>
          <p:cNvPr id="8" name="Content Placeholder 7">
            <a:extLst>
              <a:ext uri="{FF2B5EF4-FFF2-40B4-BE49-F238E27FC236}">
                <a16:creationId xmlns:a16="http://schemas.microsoft.com/office/drawing/2014/main" id="{3CA05A88-C388-144D-9EA6-1C9DE1E1C171}"/>
              </a:ext>
            </a:extLst>
          </p:cNvPr>
          <p:cNvSpPr>
            <a:spLocks noGrp="1"/>
          </p:cNvSpPr>
          <p:nvPr>
            <p:ph sz="quarter" idx="12"/>
          </p:nvPr>
        </p:nvSpPr>
        <p:spPr>
          <a:xfrm>
            <a:off x="266700" y="1925142"/>
            <a:ext cx="11696699" cy="3918446"/>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6328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32F3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320675"/>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pic>
        <p:nvPicPr>
          <p:cNvPr id="8" name="Graphic 7">
            <a:extLst>
              <a:ext uri="{FF2B5EF4-FFF2-40B4-BE49-F238E27FC236}">
                <a16:creationId xmlns:a16="http://schemas.microsoft.com/office/drawing/2014/main" id="{90F29361-9F3B-3A41-963A-6A499FBB101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0942" y="6345238"/>
            <a:ext cx="584385" cy="347472"/>
          </a:xfrm>
          <a:prstGeom prst="rect">
            <a:avLst/>
          </a:prstGeom>
        </p:spPr>
      </p:pic>
    </p:spTree>
    <p:extLst>
      <p:ext uri="{BB962C8B-B14F-4D97-AF65-F5344CB8AC3E}">
        <p14:creationId xmlns:p14="http://schemas.microsoft.com/office/powerpoint/2010/main" val="247420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57" r:id="rId4"/>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a14:imgEffect>
                      <a14:saturation sat="123000"/>
                    </a14:imgEffect>
                  </a14:imgLayer>
                </a14:imgProps>
              </a:ext>
            </a:extLst>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266700" y="2850077"/>
            <a:ext cx="9144000" cy="977921"/>
          </a:xfrm>
        </p:spPr>
        <p:txBody>
          <a:bodyPr/>
          <a:lstStyle/>
          <a:p>
            <a:r>
              <a:rPr lang="en-US" dirty="0"/>
              <a:t>Hyperledger</a:t>
            </a:r>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FAFAF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AFAFA"/>
              </a:solidFill>
              <a:effectLst/>
              <a:uLnTx/>
              <a:uFillTx/>
              <a:latin typeface="Arial" panose="020B0604020202020204"/>
              <a:ea typeface="+mn-ea"/>
              <a:cs typeface="+mn-cs"/>
            </a:endParaRPr>
          </a:p>
        </p:txBody>
      </p:sp>
      <p:sp>
        <p:nvSpPr>
          <p:cNvPr id="5" name="Subtitle 4">
            <a:extLst>
              <a:ext uri="{FF2B5EF4-FFF2-40B4-BE49-F238E27FC236}">
                <a16:creationId xmlns:a16="http://schemas.microsoft.com/office/drawing/2014/main" id="{77E813EC-688D-0740-95E3-9EED83DC4473}"/>
              </a:ext>
            </a:extLst>
          </p:cNvPr>
          <p:cNvSpPr>
            <a:spLocks noGrp="1"/>
          </p:cNvSpPr>
          <p:nvPr>
            <p:ph type="subTitle" idx="1"/>
          </p:nvPr>
        </p:nvSpPr>
        <p:spPr>
          <a:xfrm>
            <a:off x="266700" y="4133830"/>
            <a:ext cx="9144000" cy="1655762"/>
          </a:xfrm>
        </p:spPr>
        <p:txBody>
          <a:bodyPr/>
          <a:lstStyle/>
          <a:p>
            <a:r>
              <a:rPr lang="en-US" dirty="0"/>
              <a:t>2019.02.10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FEF4D5-77F2-2C4C-AB7F-64A761DDAFCC}"/>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7" name="TextBox 6">
                <a:extLst>
                  <a:ext uri="{FF2B5EF4-FFF2-40B4-BE49-F238E27FC236}">
                    <a16:creationId xmlns:a16="http://schemas.microsoft.com/office/drawing/2014/main" id="{7FFEF4D5-77F2-2C4C-AB7F-64A761DDAFCC}"/>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3"/>
                <a:stretch>
                  <a:fillRect b="-100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F61A3B8-2142-2B4B-8866-53021FFB6F1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59455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(Modularity)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345523"/>
          </a:xfrm>
        </p:spPr>
        <p:txBody>
          <a:bodyPr/>
          <a:lstStyle/>
          <a:p>
            <a:pPr marL="457200" indent="-457200">
              <a:buFont typeface="Wingdings" pitchFamily="2" charset="2"/>
              <a:buChar char="§"/>
            </a:pPr>
            <a:r>
              <a:rPr lang="en-US" dirty="0">
                <a:solidFill>
                  <a:schemeClr val="bg1"/>
                </a:solidFill>
              </a:rPr>
              <a:t>In Ethereum, it doesn’t have notions of modularity.</a:t>
            </a:r>
          </a:p>
          <a:p>
            <a:endParaRPr lang="en-US" dirty="0">
              <a:solidFill>
                <a:schemeClr val="bg1"/>
              </a:solidFill>
            </a:endParaRPr>
          </a:p>
          <a:p>
            <a:pPr marL="457200" indent="-457200">
              <a:buFont typeface="Wingdings" pitchFamily="2" charset="2"/>
              <a:buChar char="§"/>
            </a:pPr>
            <a:r>
              <a:rPr lang="en-US" dirty="0">
                <a:solidFill>
                  <a:schemeClr val="bg1"/>
                </a:solidFill>
              </a:rPr>
              <a:t>Hyperledger is designed as modular and different components can be switch on and off.</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0CEB8D-C28F-3841-8184-7877647C0342}"/>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A40CEB8D-C28F-3841-8184-7877647C0342}"/>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8778103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(Transaction Flow)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345523"/>
          </a:xfrm>
        </p:spPr>
        <p:txBody>
          <a:bodyPr/>
          <a:lstStyle/>
          <a:p>
            <a:pPr marL="457200" indent="-457200">
              <a:buFont typeface="Wingdings" pitchFamily="2" charset="2"/>
              <a:buChar char="§"/>
            </a:pPr>
            <a:r>
              <a:rPr lang="en-US" dirty="0">
                <a:solidFill>
                  <a:schemeClr val="bg1"/>
                </a:solidFill>
              </a:rPr>
              <a:t>In Ethereum, when a transaction happens it basically goes through two steps. The first transaction is added to ledger in some order and propagated to all peers. Then the transaction is executed by all peers to be sure all the peers ends up in the same state.</a:t>
            </a:r>
          </a:p>
          <a:p>
            <a:endParaRPr lang="en-US" dirty="0">
              <a:solidFill>
                <a:schemeClr val="bg1"/>
              </a:solidFill>
            </a:endParaRPr>
          </a:p>
          <a:p>
            <a:pPr marL="457200" indent="-457200">
              <a:buFont typeface="Wingdings" pitchFamily="2" charset="2"/>
              <a:buChar char="§"/>
            </a:pPr>
            <a:r>
              <a:rPr lang="en-US" dirty="0">
                <a:solidFill>
                  <a:schemeClr val="bg1"/>
                </a:solidFill>
              </a:rPr>
              <a:t>Hyperledger, client sends the transaction by choosing to endorse peers from those specified in the endorsing policy of channel. The first transaction gets executed using </a:t>
            </a:r>
            <a:r>
              <a:rPr lang="en-US" dirty="0" err="1">
                <a:solidFill>
                  <a:schemeClr val="bg1"/>
                </a:solidFill>
              </a:rPr>
              <a:t>chaincode</a:t>
            </a:r>
            <a:r>
              <a:rPr lang="en-US" dirty="0">
                <a:solidFill>
                  <a:schemeClr val="bg1"/>
                </a:solidFill>
              </a:rPr>
              <a:t> and validates signatures, then the transaction is sent to all peers in the channel.</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D41424-9A11-1E4B-9AA6-0F7C46DAD7A0}"/>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8CD41424-9A11-1E4B-9AA6-0F7C46DAD7A0}"/>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5432785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614172" y="1913732"/>
            <a:ext cx="10660380" cy="2387600"/>
          </a:xfrm>
        </p:spPr>
        <p:txBody>
          <a:bodyPr/>
          <a:lstStyle/>
          <a:p>
            <a:pPr algn="ctr"/>
            <a:r>
              <a:rPr lang="en-US" dirty="0"/>
              <a:t>Hyperledger Blockchain Frameworks</a:t>
            </a:r>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FAFAF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AFAFA"/>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C5CC0C-2AC2-EE45-90CB-769E51D4B474}"/>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5" name="TextBox 4">
                <a:extLst>
                  <a:ext uri="{FF2B5EF4-FFF2-40B4-BE49-F238E27FC236}">
                    <a16:creationId xmlns:a16="http://schemas.microsoft.com/office/drawing/2014/main" id="{FCC5CC0C-2AC2-EE45-90CB-769E51D4B474}"/>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1792524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latin typeface="Times New Roman" panose="02020603050405020304" pitchFamily="18" charset="0"/>
                <a:cs typeface="Times New Roman" panose="02020603050405020304" pitchFamily="18" charset="0"/>
              </a:rPr>
              <a:t>Hyperledger Greenhouse</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CD8B6AA-1B37-B74E-A5B5-546BD2B28E67}"/>
              </a:ext>
            </a:extLst>
          </p:cNvPr>
          <p:cNvPicPr>
            <a:picLocks noGrp="1" noChangeAspect="1"/>
          </p:cNvPicPr>
          <p:nvPr>
            <p:ph sz="quarter" idx="12"/>
          </p:nvPr>
        </p:nvPicPr>
        <p:blipFill>
          <a:blip r:embed="rId2">
            <a:alphaModFix/>
            <a:extLst>
              <a:ext uri="{BEBA8EAE-BF5A-486C-A8C5-ECC9F3942E4B}">
                <a14:imgProps xmlns:a14="http://schemas.microsoft.com/office/drawing/2010/main">
                  <a14:imgLayer>
                    <a14:imgEffect>
                      <a14:colorTemperature colorTemp="6894"/>
                    </a14:imgEffect>
                    <a14:imgEffect>
                      <a14:saturation sat="400000"/>
                    </a14:imgEffect>
                    <a14:imgEffect>
                      <a14:brightnessContrast bright="54000"/>
                    </a14:imgEffect>
                  </a14:imgLayer>
                </a14:imgProps>
              </a:ext>
            </a:extLst>
          </a:blip>
          <a:stretch>
            <a:fillRect/>
          </a:stretch>
        </p:blipFill>
        <p:spPr>
          <a:xfrm>
            <a:off x="266700" y="1477274"/>
            <a:ext cx="11696700" cy="4652751"/>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5A87C-C7A0-D64D-92A7-4964CF4B5294}"/>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9" name="TextBox 8">
                <a:extLst>
                  <a:ext uri="{FF2B5EF4-FFF2-40B4-BE49-F238E27FC236}">
                    <a16:creationId xmlns:a16="http://schemas.microsoft.com/office/drawing/2014/main" id="{AD65A87C-C7A0-D64D-92A7-4964CF4B5294}"/>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3"/>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381186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Frameworks</a:t>
            </a:r>
          </a:p>
        </p:txBody>
      </p:sp>
      <p:sp>
        <p:nvSpPr>
          <p:cNvPr id="8" name="Content Placeholder 7">
            <a:extLst>
              <a:ext uri="{FF2B5EF4-FFF2-40B4-BE49-F238E27FC236}">
                <a16:creationId xmlns:a16="http://schemas.microsoft.com/office/drawing/2014/main" id="{CB585E0B-DFA0-E34A-A1BE-B6D245CBA144}"/>
              </a:ext>
            </a:extLst>
          </p:cNvPr>
          <p:cNvSpPr>
            <a:spLocks noGrp="1"/>
          </p:cNvSpPr>
          <p:nvPr>
            <p:ph sz="quarter" idx="12"/>
          </p:nvPr>
        </p:nvSpPr>
        <p:spPr>
          <a:xfrm>
            <a:off x="266700" y="1124712"/>
            <a:ext cx="11696699" cy="5358384"/>
          </a:xfrm>
        </p:spPr>
        <p:txBody>
          <a:bodyPr>
            <a:normAutofit/>
          </a:bodyPr>
          <a:lstStyle/>
          <a:p>
            <a:pPr marL="457200" indent="-457200">
              <a:buAutoNum type="arabicPeriod"/>
            </a:pPr>
            <a:r>
              <a:rPr lang="en-US" dirty="0">
                <a:solidFill>
                  <a:schemeClr val="accent4">
                    <a:lumMod val="40000"/>
                    <a:lumOff val="60000"/>
                  </a:schemeClr>
                </a:solidFill>
              </a:rPr>
              <a:t>Hyperledger Fabric</a:t>
            </a:r>
            <a:br>
              <a:rPr lang="en-US" dirty="0"/>
            </a:br>
            <a:r>
              <a:rPr lang="en-US" dirty="0"/>
              <a:t>Blockchain implementation intended as foundation for developing applications or solutions with a modular architecture that allows components, such as consensus and membership services, to be plug-and-play.</a:t>
            </a:r>
          </a:p>
          <a:p>
            <a:pPr marL="457200" indent="-457200">
              <a:buAutoNum type="arabicPeriod"/>
            </a:pPr>
            <a:r>
              <a:rPr lang="en-US" dirty="0">
                <a:solidFill>
                  <a:schemeClr val="accent4">
                    <a:lumMod val="40000"/>
                    <a:lumOff val="60000"/>
                  </a:schemeClr>
                </a:solidFill>
              </a:rPr>
              <a:t>Hyperledger </a:t>
            </a:r>
            <a:r>
              <a:rPr lang="en-US" dirty="0" err="1">
                <a:solidFill>
                  <a:schemeClr val="accent4">
                    <a:lumMod val="40000"/>
                    <a:lumOff val="60000"/>
                  </a:schemeClr>
                </a:solidFill>
              </a:rPr>
              <a:t>Iroha</a:t>
            </a:r>
            <a:br>
              <a:rPr lang="en-US" dirty="0"/>
            </a:br>
            <a:r>
              <a:rPr lang="en-US" dirty="0"/>
              <a:t>Distributed ledger project designed to be simple and easy to incorporate into infrastructural projects requiring distributed ledger technology.</a:t>
            </a:r>
          </a:p>
          <a:p>
            <a:pPr marL="457200" indent="-457200">
              <a:buFont typeface="Arial" panose="020B0604020202020204" pitchFamily="34" charset="0"/>
              <a:buAutoNum type="arabicPeriod"/>
            </a:pPr>
            <a:r>
              <a:rPr lang="en-US" dirty="0">
                <a:solidFill>
                  <a:schemeClr val="accent4">
                    <a:lumMod val="40000"/>
                    <a:lumOff val="60000"/>
                  </a:schemeClr>
                </a:solidFill>
              </a:rPr>
              <a:t>Hyperledger Sawtooth</a:t>
            </a:r>
            <a:br>
              <a:rPr lang="en-US" dirty="0"/>
            </a:br>
            <a:r>
              <a:rPr lang="en-US" dirty="0"/>
              <a:t>Platform for building, deploying and running distributed ledgers. Sawtooth aims to keep distributed and to make smart contracts safe for enterprise use.</a:t>
            </a:r>
          </a:p>
          <a:p>
            <a:pPr marL="457200" indent="-457200">
              <a:buFont typeface="Arial" panose="020B0604020202020204" pitchFamily="34" charset="0"/>
              <a:buAutoNum type="arabicPeriod"/>
            </a:pPr>
            <a:r>
              <a:rPr lang="en-US" dirty="0">
                <a:solidFill>
                  <a:schemeClr val="accent4">
                    <a:lumMod val="40000"/>
                    <a:lumOff val="60000"/>
                  </a:schemeClr>
                </a:solidFill>
              </a:rPr>
              <a:t>Hyperledger Burrow</a:t>
            </a:r>
            <a:br>
              <a:rPr lang="en-US" dirty="0"/>
            </a:br>
            <a:r>
              <a:rPr lang="en-US" dirty="0"/>
              <a:t>Permissioned Ethereum smart contract EVM implementation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9D51C7-9D11-8144-A033-DECD0A03256D}"/>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FE9D51C7-9D11-8144-A033-DECD0A03256D}"/>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7963081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Hyperledger Tools</a:t>
            </a:r>
          </a:p>
        </p:txBody>
      </p:sp>
      <p:sp>
        <p:nvSpPr>
          <p:cNvPr id="8" name="Content Placeholder 7">
            <a:extLst>
              <a:ext uri="{FF2B5EF4-FFF2-40B4-BE49-F238E27FC236}">
                <a16:creationId xmlns:a16="http://schemas.microsoft.com/office/drawing/2014/main" id="{CB585E0B-DFA0-E34A-A1BE-B6D245CBA144}"/>
              </a:ext>
            </a:extLst>
          </p:cNvPr>
          <p:cNvSpPr>
            <a:spLocks noGrp="1"/>
          </p:cNvSpPr>
          <p:nvPr>
            <p:ph sz="quarter" idx="12"/>
          </p:nvPr>
        </p:nvSpPr>
        <p:spPr>
          <a:xfrm>
            <a:off x="266701" y="1572768"/>
            <a:ext cx="11696699" cy="4507992"/>
          </a:xfrm>
        </p:spPr>
        <p:txBody>
          <a:bodyPr>
            <a:normAutofit/>
          </a:bodyPr>
          <a:lstStyle/>
          <a:p>
            <a:pPr marL="457200" indent="-457200">
              <a:buFont typeface="Arial" panose="020B0604020202020204" pitchFamily="34" charset="0"/>
              <a:buAutoNum type="arabicPeriod"/>
            </a:pPr>
            <a:r>
              <a:rPr lang="en-US" dirty="0">
                <a:solidFill>
                  <a:schemeClr val="accent4">
                    <a:lumMod val="40000"/>
                    <a:lumOff val="60000"/>
                  </a:schemeClr>
                </a:solidFill>
              </a:rPr>
              <a:t>Hyperledger Composer</a:t>
            </a:r>
            <a:br>
              <a:rPr lang="en-US" dirty="0"/>
            </a:br>
            <a:r>
              <a:rPr lang="en-US" dirty="0"/>
              <a:t>A collaboration tool for building business networks, accelerating development and deployment of smart contracts.</a:t>
            </a:r>
          </a:p>
          <a:p>
            <a:pPr marL="457200" indent="-457200">
              <a:buAutoNum type="arabicPeriod"/>
            </a:pPr>
            <a:r>
              <a:rPr lang="en-US" dirty="0">
                <a:solidFill>
                  <a:schemeClr val="accent4">
                    <a:lumMod val="40000"/>
                    <a:lumOff val="60000"/>
                  </a:schemeClr>
                </a:solidFill>
              </a:rPr>
              <a:t>Hyperledger Cello</a:t>
            </a:r>
            <a:br>
              <a:rPr lang="en-US" dirty="0"/>
            </a:br>
            <a:r>
              <a:rPr lang="en-US" dirty="0"/>
              <a:t>Aims to bring the on-demand “as-a-service” deployment model to blockchain and reduce the effort required to create and manage a decentralized blockchain network.</a:t>
            </a:r>
          </a:p>
          <a:p>
            <a:pPr marL="457200" indent="-457200">
              <a:buFont typeface="Arial" panose="020B0604020202020204" pitchFamily="34" charset="0"/>
              <a:buAutoNum type="arabicPeriod"/>
            </a:pPr>
            <a:r>
              <a:rPr lang="en-US" dirty="0">
                <a:solidFill>
                  <a:schemeClr val="accent4">
                    <a:lumMod val="40000"/>
                    <a:lumOff val="60000"/>
                  </a:schemeClr>
                </a:solidFill>
              </a:rPr>
              <a:t>Hyperledger Explorer</a:t>
            </a:r>
            <a:br>
              <a:rPr lang="en-US" dirty="0"/>
            </a:br>
            <a:r>
              <a:rPr lang="en-US" dirty="0"/>
              <a:t>a tool to view, invoke, deploy or query blocks, transactions and associated data stored on the ledger.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542EAB-97F1-4F4F-BBE2-FAE0DB266CE1}"/>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97542EAB-97F1-4F4F-BBE2-FAE0DB266CE1}"/>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3265985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721050" y="2565070"/>
            <a:ext cx="10660380" cy="1320626"/>
          </a:xfrm>
        </p:spPr>
        <p:txBody>
          <a:bodyPr/>
          <a:lstStyle/>
          <a:p>
            <a:pPr algn="ctr"/>
            <a:r>
              <a:rPr lang="en-US" dirty="0"/>
              <a:t>Hyperledger Use Cases</a:t>
            </a:r>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FAFAF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AFAFA"/>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9A745B-C5BF-0D45-A89F-87C1A3FFDC5A}"/>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5" name="TextBox 4">
                <a:extLst>
                  <a:ext uri="{FF2B5EF4-FFF2-40B4-BE49-F238E27FC236}">
                    <a16:creationId xmlns:a16="http://schemas.microsoft.com/office/drawing/2014/main" id="{0D9A745B-C5BF-0D45-A89F-87C1A3FFDC5A}"/>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87463701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fontScale="90000"/>
          </a:bodyPr>
          <a:lstStyle/>
          <a:p>
            <a:r>
              <a:rPr lang="en-US" b="1" dirty="0">
                <a:solidFill>
                  <a:schemeClr val="bg1"/>
                </a:solidFill>
                <a:latin typeface="Times New Roman" panose="02020603050405020304" pitchFamily="18" charset="0"/>
                <a:cs typeface="Times New Roman" panose="02020603050405020304" pitchFamily="18" charset="0"/>
              </a:rPr>
              <a:t>Supply Chain Management: Tracking Fish from Ocean to Table</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581403" y="1133856"/>
            <a:ext cx="5818910" cy="5138928"/>
          </a:xfrm>
        </p:spPr>
        <p:txBody>
          <a:bodyPr numCol="1"/>
          <a:lstStyle/>
          <a:p>
            <a:pPr marL="457200" indent="-457200">
              <a:buFont typeface="Wingdings" pitchFamily="2" charset="2"/>
              <a:buChar char="§"/>
            </a:pPr>
            <a:r>
              <a:rPr lang="en-US" dirty="0"/>
              <a:t>Many different paths from Ocean to table</a:t>
            </a:r>
          </a:p>
          <a:p>
            <a:pPr marL="457200" indent="-457200">
              <a:buFont typeface="Wingdings" pitchFamily="2" charset="2"/>
              <a:buChar char="§"/>
            </a:pPr>
            <a:r>
              <a:rPr lang="en-US" dirty="0"/>
              <a:t>Lack of global authority to trace</a:t>
            </a:r>
          </a:p>
          <a:p>
            <a:pPr marL="457200" indent="-457200">
              <a:buFont typeface="Wingdings" pitchFamily="2" charset="2"/>
              <a:buChar char="§"/>
            </a:pPr>
            <a:r>
              <a:rPr lang="en-US" dirty="0">
                <a:solidFill>
                  <a:schemeClr val="bg1"/>
                </a:solidFill>
              </a:rPr>
              <a:t>Most existin</a:t>
            </a:r>
            <a:r>
              <a:rPr lang="en-US" dirty="0"/>
              <a:t>g processes are paper-based</a:t>
            </a:r>
            <a:endParaRPr lang="en-US" dirty="0">
              <a:solidFill>
                <a:schemeClr val="bg1"/>
              </a:solidFill>
            </a:endParaRPr>
          </a:p>
        </p:txBody>
      </p:sp>
      <p:pic>
        <p:nvPicPr>
          <p:cNvPr id="9" name="Picture 8">
            <a:extLst>
              <a:ext uri="{FF2B5EF4-FFF2-40B4-BE49-F238E27FC236}">
                <a16:creationId xmlns:a16="http://schemas.microsoft.com/office/drawing/2014/main" id="{505D5061-75CC-7748-8EC6-1DC320F8E4BA}"/>
              </a:ext>
            </a:extLst>
          </p:cNvPr>
          <p:cNvPicPr>
            <a:picLocks noChangeAspect="1"/>
          </p:cNvPicPr>
          <p:nvPr/>
        </p:nvPicPr>
        <p:blipFill>
          <a:blip r:embed="rId2"/>
          <a:stretch>
            <a:fillRect/>
          </a:stretch>
        </p:blipFill>
        <p:spPr>
          <a:xfrm>
            <a:off x="468957" y="1133855"/>
            <a:ext cx="5017324" cy="521281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3FD88B-E29D-774E-8B79-A6826146EF96}"/>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11" name="TextBox 10">
                <a:extLst>
                  <a:ext uri="{FF2B5EF4-FFF2-40B4-BE49-F238E27FC236}">
                    <a16:creationId xmlns:a16="http://schemas.microsoft.com/office/drawing/2014/main" id="{AE3FD88B-E29D-774E-8B79-A6826146EF96}"/>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3"/>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51502528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latin typeface="Times New Roman" panose="02020603050405020304" pitchFamily="18" charset="0"/>
                <a:cs typeface="Times New Roman" panose="02020603050405020304" pitchFamily="18" charset="0"/>
              </a:rPr>
              <a:t>New approach using Hyperledger Sawtooth</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CF5725F8-178B-BF48-A279-EFF05D8724C2}"/>
              </a:ext>
            </a:extLst>
          </p:cNvPr>
          <p:cNvPicPr>
            <a:picLocks noGrp="1" noChangeAspect="1"/>
          </p:cNvPicPr>
          <p:nvPr>
            <p:ph sz="quarter" idx="12"/>
          </p:nvPr>
        </p:nvPicPr>
        <p:blipFill>
          <a:blip r:embed="rId2"/>
          <a:stretch>
            <a:fillRect/>
          </a:stretch>
        </p:blipFill>
        <p:spPr>
          <a:xfrm>
            <a:off x="933216" y="1133475"/>
            <a:ext cx="10435106" cy="5138738"/>
          </a:xfr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86431D-259C-6849-8B85-F475BB7B7E44}"/>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10" name="TextBox 9">
                <a:extLst>
                  <a:ext uri="{FF2B5EF4-FFF2-40B4-BE49-F238E27FC236}">
                    <a16:creationId xmlns:a16="http://schemas.microsoft.com/office/drawing/2014/main" id="{EF86431D-259C-6849-8B85-F475BB7B7E44}"/>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3"/>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703939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EBF099BE-4805-F54C-B610-AFC8EF7E95C7}"/>
              </a:ext>
            </a:extLst>
          </p:cNvPr>
          <p:cNvSpPr>
            <a:spLocks noGrp="1"/>
          </p:cNvSpPr>
          <p:nvPr>
            <p:ph sz="quarter" idx="12"/>
          </p:nvPr>
        </p:nvSpPr>
        <p:spPr/>
        <p:txBody>
          <a:bodyPr/>
          <a:lstStyle/>
          <a:p>
            <a:pPr algn="ctr"/>
            <a:r>
              <a:rPr lang="en-US" dirty="0"/>
              <a:t>That’s all, folks</a:t>
            </a:r>
          </a:p>
          <a:p>
            <a:pPr algn="ctr"/>
            <a:r>
              <a:rPr lang="en-US" dirty="0"/>
              <a:t>Thank you!</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BFA4D1-D1DC-0548-A47B-30712BB947C6}"/>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10" name="TextBox 9">
                <a:extLst>
                  <a:ext uri="{FF2B5EF4-FFF2-40B4-BE49-F238E27FC236}">
                    <a16:creationId xmlns:a16="http://schemas.microsoft.com/office/drawing/2014/main" id="{00BFA4D1-D1DC-0548-A47B-30712BB947C6}"/>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97461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Why Hyperledger? Problems with existing blockchains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338328" y="1444954"/>
            <a:ext cx="9866376" cy="4900284"/>
          </a:xfrm>
        </p:spPr>
        <p:txBody>
          <a:bodyPr/>
          <a:lstStyle/>
          <a:p>
            <a:pPr marL="457200" indent="-457200">
              <a:buFont typeface="Wingdings" pitchFamily="2" charset="2"/>
              <a:buChar char="§"/>
            </a:pPr>
            <a:r>
              <a:rPr lang="en-US" dirty="0">
                <a:solidFill>
                  <a:schemeClr val="bg1"/>
                </a:solidFill>
              </a:rPr>
              <a:t>Limited Throughput</a:t>
            </a:r>
          </a:p>
          <a:p>
            <a:pPr marL="457200" indent="-457200">
              <a:buFont typeface="Wingdings" pitchFamily="2" charset="2"/>
              <a:buChar char="§"/>
            </a:pPr>
            <a:r>
              <a:rPr lang="en-US" dirty="0">
                <a:solidFill>
                  <a:schemeClr val="bg1"/>
                </a:solidFill>
              </a:rPr>
              <a:t>Slow Transaction Confirmations</a:t>
            </a:r>
          </a:p>
          <a:p>
            <a:pPr marL="457200" indent="-457200">
              <a:buFont typeface="Wingdings" pitchFamily="2" charset="2"/>
              <a:buChar char="§"/>
            </a:pPr>
            <a:r>
              <a:rPr lang="en-US" dirty="0">
                <a:solidFill>
                  <a:schemeClr val="bg1"/>
                </a:solidFill>
              </a:rPr>
              <a:t>No confidentiality</a:t>
            </a:r>
          </a:p>
          <a:p>
            <a:pPr marL="457200" indent="-457200">
              <a:buFont typeface="Wingdings" pitchFamily="2" charset="2"/>
              <a:buChar char="§"/>
            </a:pPr>
            <a:r>
              <a:rPr lang="en-US" dirty="0">
                <a:solidFill>
                  <a:schemeClr val="bg1"/>
                </a:solidFill>
              </a:rPr>
              <a:t>Anonymous Processors</a:t>
            </a:r>
          </a:p>
          <a:p>
            <a:pPr marL="457200" indent="-457200">
              <a:buFont typeface="Wingdings" pitchFamily="2" charset="2"/>
              <a:buChar char="§"/>
            </a:pPr>
            <a:r>
              <a:rPr lang="en-US" dirty="0">
                <a:solidFill>
                  <a:schemeClr val="bg1"/>
                </a:solidFill>
              </a:rPr>
              <a:t>Too much effort to keep governance</a:t>
            </a:r>
          </a:p>
          <a:p>
            <a:pPr marL="457200" indent="-457200">
              <a:buFont typeface="Wingdings" pitchFamily="2" charset="2"/>
              <a:buChar char="§"/>
            </a:pPr>
            <a:r>
              <a:rPr lang="en-US" dirty="0">
                <a:solidFill>
                  <a:schemeClr val="bg1"/>
                </a:solidFill>
              </a:rPr>
              <a:t>Designed for cryptocurrency</a:t>
            </a:r>
          </a:p>
          <a:p>
            <a:pPr marL="457200" indent="-457200">
              <a:buFont typeface="Wingdings" pitchFamily="2" charset="2"/>
              <a:buChar char="§"/>
            </a:pPr>
            <a:r>
              <a:rPr lang="en-US" dirty="0">
                <a:solidFill>
                  <a:schemeClr val="bg1"/>
                </a:solidFill>
              </a:rPr>
              <a:t>Hard to customize and apply for B2B, B2C services</a:t>
            </a:r>
          </a:p>
          <a:p>
            <a:pPr marL="457200" indent="-457200">
              <a:buFont typeface="Wingdings" pitchFamily="2" charset="2"/>
              <a:buChar char="§"/>
            </a:pPr>
            <a:r>
              <a:rPr lang="en-US" dirty="0">
                <a:solidFill>
                  <a:schemeClr val="bg1"/>
                </a:solidFill>
              </a:rPr>
              <a:t>Duplicated efforts for common issues</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DDB35AD-CB8D-7F48-9D73-9D3DF1489F8B}"/>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55" name="TextBox 54">
                <a:extLst>
                  <a:ext uri="{FF2B5EF4-FFF2-40B4-BE49-F238E27FC236}">
                    <a16:creationId xmlns:a16="http://schemas.microsoft.com/office/drawing/2014/main" id="{4DDB35AD-CB8D-7F48-9D73-9D3DF1489F8B}"/>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AE24896-E261-6246-BD29-B6E8DEF2EA3E}"/>
              </a:ext>
            </a:extLst>
          </p:cNvPr>
          <p:cNvPicPr>
            <a:picLocks noChangeAspect="1"/>
          </p:cNvPicPr>
          <p:nvPr/>
        </p:nvPicPr>
        <p:blipFill>
          <a:blip r:embed="rId3">
            <a:extLst>
              <a:ext uri="{BEBA8EAE-BF5A-486C-A8C5-ECC9F3942E4B}">
                <a14:imgProps xmlns:a14="http://schemas.microsoft.com/office/drawing/2010/main">
                  <a14:imgLayer>
                    <a14:imgEffect>
                      <a14:sharpenSoften amount="-89000"/>
                    </a14:imgEffect>
                    <a14:imgEffect>
                      <a14:saturation sat="0"/>
                    </a14:imgEffect>
                    <a14:imgEffect>
                      <a14:brightnessContrast bright="99000" contrast="-21000"/>
                    </a14:imgEffect>
                  </a14:imgLayer>
                </a14:imgProps>
              </a:ext>
            </a:extLst>
          </a:blip>
          <a:stretch>
            <a:fillRect/>
          </a:stretch>
        </p:blipFill>
        <p:spPr>
          <a:xfrm>
            <a:off x="5929180" y="1444954"/>
            <a:ext cx="5618009" cy="3991743"/>
          </a:xfrm>
          <a:prstGeom prst="rect">
            <a:avLst/>
          </a:prstGeom>
        </p:spPr>
      </p:pic>
    </p:spTree>
    <p:extLst>
      <p:ext uri="{BB962C8B-B14F-4D97-AF65-F5344CB8AC3E}">
        <p14:creationId xmlns:p14="http://schemas.microsoft.com/office/powerpoint/2010/main" val="3935024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What is Hyperledger</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338328" y="1215508"/>
            <a:ext cx="11430119" cy="4900284"/>
          </a:xfrm>
        </p:spPr>
        <p:txBody>
          <a:bodyPr/>
          <a:lstStyle/>
          <a:p>
            <a:r>
              <a:rPr lang="en-US" dirty="0">
                <a:solidFill>
                  <a:schemeClr val="bg1"/>
                </a:solidFill>
              </a:rPr>
              <a:t>The Hyperledger is a project of a collaborative effort created to advance blockchain technology by identifying and addressing important features for a cross-industry open standard for distributed ledgers that can transform the way business transactions are conducted globally.</a:t>
            </a:r>
          </a:p>
          <a:p>
            <a:endParaRPr lang="en-US" dirty="0">
              <a:solidFill>
                <a:schemeClr val="bg1"/>
              </a:solidFill>
            </a:endParaRPr>
          </a:p>
          <a:p>
            <a:pPr marL="457200" indent="-457200">
              <a:buFont typeface="Wingdings" pitchFamily="2" charset="2"/>
              <a:buChar char="§"/>
            </a:pPr>
            <a:r>
              <a:rPr lang="en-US" dirty="0"/>
              <a:t>Modular</a:t>
            </a:r>
          </a:p>
          <a:p>
            <a:pPr marL="457200" indent="-457200">
              <a:buFont typeface="Wingdings" pitchFamily="2" charset="2"/>
              <a:buChar char="§"/>
            </a:pPr>
            <a:r>
              <a:rPr lang="en-US" dirty="0"/>
              <a:t>Open Source</a:t>
            </a:r>
          </a:p>
          <a:p>
            <a:pPr marL="457200" indent="-457200">
              <a:buFont typeface="Wingdings" pitchFamily="2" charset="2"/>
              <a:buChar char="§"/>
            </a:pPr>
            <a:r>
              <a:rPr lang="en-US" dirty="0"/>
              <a:t>Highly Secure</a:t>
            </a:r>
          </a:p>
          <a:p>
            <a:pPr marL="457200" indent="-457200">
              <a:buFont typeface="Wingdings" pitchFamily="2" charset="2"/>
              <a:buChar char="§"/>
            </a:pPr>
            <a:r>
              <a:rPr lang="en-US" dirty="0"/>
              <a:t>Interoperable</a:t>
            </a:r>
          </a:p>
          <a:p>
            <a:pPr marL="457200" indent="-457200">
              <a:buFont typeface="Wingdings" pitchFamily="2" charset="2"/>
              <a:buChar char="§"/>
            </a:pPr>
            <a:r>
              <a:rPr lang="en-US" dirty="0"/>
              <a:t>Cryptocurrency-agnostic</a:t>
            </a:r>
          </a:p>
          <a:p>
            <a:pPr marL="457200" indent="-457200">
              <a:buFont typeface="Wingdings" pitchFamily="2" charset="2"/>
              <a:buChar char="§"/>
            </a:pPr>
            <a:r>
              <a:rPr lang="en-US" dirty="0"/>
              <a:t>Complete with APIs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AA67F0-B5E5-0C4F-9DBF-65DA854DF924}"/>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7" name="TextBox 6">
                <a:extLst>
                  <a:ext uri="{FF2B5EF4-FFF2-40B4-BE49-F238E27FC236}">
                    <a16:creationId xmlns:a16="http://schemas.microsoft.com/office/drawing/2014/main" id="{63AA67F0-B5E5-0C4F-9DBF-65DA854DF924}"/>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EBC6984-18D5-C04C-B99C-DEA926A2F301}"/>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a14:imgEffect>
                  </a14:imgLayer>
                </a14:imgProps>
              </a:ext>
            </a:extLst>
          </a:blip>
          <a:stretch>
            <a:fillRect/>
          </a:stretch>
        </p:blipFill>
        <p:spPr>
          <a:xfrm>
            <a:off x="4237972" y="3230088"/>
            <a:ext cx="8666545" cy="2632463"/>
          </a:xfrm>
          <a:prstGeom prst="rect">
            <a:avLst/>
          </a:prstGeom>
        </p:spPr>
      </p:pic>
    </p:spTree>
    <p:extLst>
      <p:ext uri="{BB962C8B-B14F-4D97-AF65-F5344CB8AC3E}">
        <p14:creationId xmlns:p14="http://schemas.microsoft.com/office/powerpoint/2010/main" val="284597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614172" y="1913732"/>
            <a:ext cx="10660380" cy="2387600"/>
          </a:xfrm>
        </p:spPr>
        <p:txBody>
          <a:bodyPr/>
          <a:lstStyle/>
          <a:p>
            <a:pPr algn="ctr"/>
            <a:r>
              <a:rPr lang="en-US" dirty="0"/>
              <a:t>Comparison between Ethereum and Hyperledger</a:t>
            </a:r>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FAFAF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AFAFA"/>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094DF41-6D42-5844-8CC8-5F448DFF9811}"/>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5" name="TextBox 4">
                <a:extLst>
                  <a:ext uri="{FF2B5EF4-FFF2-40B4-BE49-F238E27FC236}">
                    <a16:creationId xmlns:a16="http://schemas.microsoft.com/office/drawing/2014/main" id="{A094DF41-6D42-5844-8CC8-5F448DFF9811}"/>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5508856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(Public and Private)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900284"/>
          </a:xfrm>
        </p:spPr>
        <p:txBody>
          <a:bodyPr/>
          <a:lstStyle/>
          <a:p>
            <a:pPr marL="457200" indent="-457200">
              <a:buFont typeface="Wingdings" pitchFamily="2" charset="2"/>
              <a:buChar char="§"/>
            </a:pPr>
            <a:r>
              <a:rPr lang="en-US" dirty="0">
                <a:solidFill>
                  <a:schemeClr val="bg1"/>
                </a:solidFill>
              </a:rPr>
              <a:t>Ethereum is public </a:t>
            </a:r>
            <a:r>
              <a:rPr lang="en-US" dirty="0" err="1">
                <a:solidFill>
                  <a:schemeClr val="bg1"/>
                </a:solidFill>
              </a:rPr>
              <a:t>permissionless</a:t>
            </a:r>
            <a:r>
              <a:rPr lang="en-US" dirty="0">
                <a:solidFill>
                  <a:schemeClr val="bg1"/>
                </a:solidFill>
              </a:rPr>
              <a:t> network which anyone can access to read and write operations.</a:t>
            </a:r>
          </a:p>
          <a:p>
            <a:endParaRPr lang="en-US" dirty="0">
              <a:solidFill>
                <a:schemeClr val="bg1"/>
              </a:solidFill>
            </a:endParaRPr>
          </a:p>
          <a:p>
            <a:pPr marL="457200" indent="-457200">
              <a:buFont typeface="Wingdings" pitchFamily="2" charset="2"/>
              <a:buChar char="§"/>
            </a:pPr>
            <a:r>
              <a:rPr lang="en-US" dirty="0">
                <a:solidFill>
                  <a:schemeClr val="bg1"/>
                </a:solidFill>
              </a:rPr>
              <a:t>Hyperledger is a private network aimed at solving problems specific to the enterprise landscape. Only privileged entities and nodes can participate in its operations. To receive access, one must enroll and be granted permission from a trusted Membership Service Provider (MSP)</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824B59-63FB-7E4F-B7B3-EE27CEF8115B}"/>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DD824B59-63FB-7E4F-B7B3-EE27CEF8115B}"/>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4176647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(Privacy in transactions)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900284"/>
          </a:xfrm>
        </p:spPr>
        <p:txBody>
          <a:bodyPr/>
          <a:lstStyle/>
          <a:p>
            <a:pPr marL="457200" indent="-457200">
              <a:buFont typeface="Wingdings" pitchFamily="2" charset="2"/>
              <a:buChar char="§"/>
            </a:pPr>
            <a:r>
              <a:rPr lang="en-US" dirty="0">
                <a:solidFill>
                  <a:schemeClr val="bg1"/>
                </a:solidFill>
              </a:rPr>
              <a:t>In Ethereum, there are no means to issue a private transaction between members (except Quorum).</a:t>
            </a:r>
          </a:p>
          <a:p>
            <a:endParaRPr lang="en-US" dirty="0">
              <a:solidFill>
                <a:schemeClr val="bg1"/>
              </a:solidFill>
            </a:endParaRPr>
          </a:p>
          <a:p>
            <a:pPr marL="457200" indent="-457200">
              <a:buFont typeface="Wingdings" pitchFamily="2" charset="2"/>
              <a:buChar char="§"/>
            </a:pPr>
            <a:r>
              <a:rPr lang="en-US" dirty="0">
                <a:solidFill>
                  <a:schemeClr val="bg1"/>
                </a:solidFill>
              </a:rPr>
              <a:t>Hyperledger can have multiple ledger (channels). A channel can be available only to certain members. This is very important use case in enterprise integration scenarios, because it isn’t especially desirable to offer full transparency of internal business processes to the competitors.</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981338-42DF-4741-B1E4-330FCCBFA186}"/>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46981338-42DF-4741-B1E4-330FCCBFA186}"/>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40893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(Consensus mechanism)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345523"/>
          </a:xfrm>
        </p:spPr>
        <p:txBody>
          <a:bodyPr/>
          <a:lstStyle/>
          <a:p>
            <a:pPr marL="457200" indent="-457200">
              <a:buFont typeface="Wingdings" pitchFamily="2" charset="2"/>
              <a:buChar char="§"/>
            </a:pPr>
            <a:r>
              <a:rPr lang="en-US" dirty="0">
                <a:solidFill>
                  <a:schemeClr val="bg1"/>
                </a:solidFill>
              </a:rPr>
              <a:t>In Ethereum, it requires costly consensus algorithm like “Proof of Work” to validate transactions and secure the network. Before accepting a transaction from one node, every node must confirm it in the form of an incentive block.</a:t>
            </a:r>
          </a:p>
          <a:p>
            <a:endParaRPr lang="en-US" dirty="0">
              <a:solidFill>
                <a:schemeClr val="bg1"/>
              </a:solidFill>
            </a:endParaRPr>
          </a:p>
          <a:p>
            <a:pPr marL="457200" indent="-457200">
              <a:buFont typeface="Wingdings" pitchFamily="2" charset="2"/>
              <a:buChar char="§"/>
            </a:pPr>
            <a:r>
              <a:rPr lang="en-US" dirty="0">
                <a:solidFill>
                  <a:schemeClr val="bg1"/>
                </a:solidFill>
              </a:rPr>
              <a:t>Hyperledger by default doesn’t have consensus algorithm. However due to it’s pluggable feature, it is possible to apply other common algorithms.</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B5F4ED-119A-E348-BC8A-A6EF63252F11}"/>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61B5F4ED-119A-E348-BC8A-A6EF63252F11}"/>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235344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B3A4E">
            <a:alpha val="98000"/>
          </a:srgb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(Cost of Execution)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345523"/>
          </a:xfrm>
        </p:spPr>
        <p:txBody>
          <a:bodyPr/>
          <a:lstStyle/>
          <a:p>
            <a:pPr marL="457200" indent="-457200">
              <a:buFont typeface="Wingdings" pitchFamily="2" charset="2"/>
              <a:buChar char="§"/>
            </a:pPr>
            <a:r>
              <a:rPr lang="en-US" dirty="0">
                <a:solidFill>
                  <a:schemeClr val="bg1"/>
                </a:solidFill>
              </a:rPr>
              <a:t>In Ethereum, every transaction cost some gas, as a mean of reward for miners to compensate for computing powers to validate transactions.</a:t>
            </a:r>
          </a:p>
          <a:p>
            <a:endParaRPr lang="en-US" dirty="0">
              <a:solidFill>
                <a:schemeClr val="bg1"/>
              </a:solidFill>
            </a:endParaRPr>
          </a:p>
          <a:p>
            <a:pPr marL="457200" indent="-457200">
              <a:buFont typeface="Wingdings" pitchFamily="2" charset="2"/>
              <a:buChar char="§"/>
            </a:pPr>
            <a:r>
              <a:rPr lang="en-US" dirty="0">
                <a:solidFill>
                  <a:schemeClr val="bg1"/>
                </a:solidFill>
              </a:rPr>
              <a:t>Hyperledger doesn’t have notion of gas, Every participant knows all other participant of the network so it’s easy to detect malicious users and activities and revoke access if needed.</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C45C3C-E5BB-1F47-8525-EC300978155B}"/>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2EC45C3C-E5BB-1F47-8525-EC300978155B}"/>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126483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2B3A4E"/>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BB51B7-4AC5-A14C-B7AA-86172153BD4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E0192-C642-4D4F-AE82-A0D0DC02E26B}" type="slidenum">
              <a:rPr kumimoji="0" lang="en-US" sz="1200" b="0" i="0" u="none" strike="noStrike" kern="1200" cap="none" spc="0" normalizeH="0" baseline="0" noProof="0" smtClean="0">
                <a:ln>
                  <a:noFill/>
                </a:ln>
                <a:solidFill>
                  <a:srgbClr val="232F3D">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232F3D">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266700" y="265175"/>
            <a:ext cx="11696700" cy="666959"/>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Ethereum vs. Hyperledger (Smart Contract) </a:t>
            </a:r>
          </a:p>
        </p:txBody>
      </p:sp>
      <p:sp>
        <p:nvSpPr>
          <p:cNvPr id="3" name="Content Placeholder 2">
            <a:extLst>
              <a:ext uri="{FF2B5EF4-FFF2-40B4-BE49-F238E27FC236}">
                <a16:creationId xmlns:a16="http://schemas.microsoft.com/office/drawing/2014/main" id="{8ADC878C-BB10-0F4C-A970-0BD36449FC2A}"/>
              </a:ext>
            </a:extLst>
          </p:cNvPr>
          <p:cNvSpPr>
            <a:spLocks noGrp="1"/>
          </p:cNvSpPr>
          <p:nvPr>
            <p:ph sz="quarter" idx="12"/>
          </p:nvPr>
        </p:nvSpPr>
        <p:spPr>
          <a:xfrm>
            <a:off x="521209" y="1735237"/>
            <a:ext cx="10497312" cy="4345523"/>
          </a:xfrm>
        </p:spPr>
        <p:txBody>
          <a:bodyPr/>
          <a:lstStyle/>
          <a:p>
            <a:pPr marL="457200" indent="-457200">
              <a:buFont typeface="Wingdings" pitchFamily="2" charset="2"/>
              <a:buChar char="§"/>
            </a:pPr>
            <a:r>
              <a:rPr lang="en-US" dirty="0">
                <a:solidFill>
                  <a:schemeClr val="bg1"/>
                </a:solidFill>
              </a:rPr>
              <a:t>In Ethereum, Solidity is used to write smart contracts. Solidity smart contract was designed in deterministic way.</a:t>
            </a:r>
          </a:p>
          <a:p>
            <a:endParaRPr lang="en-US" dirty="0">
              <a:solidFill>
                <a:schemeClr val="bg1"/>
              </a:solidFill>
            </a:endParaRPr>
          </a:p>
          <a:p>
            <a:pPr marL="457200" indent="-457200">
              <a:buFont typeface="Wingdings" pitchFamily="2" charset="2"/>
              <a:buChar char="§"/>
            </a:pPr>
            <a:r>
              <a:rPr lang="en-US" dirty="0">
                <a:solidFill>
                  <a:schemeClr val="bg1"/>
                </a:solidFill>
              </a:rPr>
              <a:t>Hyperledger calls smart contract as </a:t>
            </a:r>
            <a:r>
              <a:rPr lang="en-US" i="1" dirty="0" err="1">
                <a:solidFill>
                  <a:schemeClr val="bg1"/>
                </a:solidFill>
              </a:rPr>
              <a:t>chaincode</a:t>
            </a:r>
            <a:r>
              <a:rPr lang="en-US" i="1" dirty="0">
                <a:solidFill>
                  <a:schemeClr val="bg1"/>
                </a:solidFill>
              </a:rPr>
              <a:t>.</a:t>
            </a:r>
            <a:r>
              <a:rPr lang="en-US" dirty="0">
                <a:solidFill>
                  <a:schemeClr val="bg1"/>
                </a:solidFill>
              </a:rPr>
              <a:t> Developers can write </a:t>
            </a:r>
            <a:r>
              <a:rPr lang="en-US" dirty="0" err="1">
                <a:solidFill>
                  <a:schemeClr val="bg1"/>
                </a:solidFill>
              </a:rPr>
              <a:t>chaincodes</a:t>
            </a:r>
            <a:r>
              <a:rPr lang="en-US" dirty="0">
                <a:solidFill>
                  <a:schemeClr val="bg1"/>
                </a:solidFill>
              </a:rPr>
              <a:t> in common programming languages like Golang or Node.js. With </a:t>
            </a:r>
            <a:r>
              <a:rPr lang="en-US" dirty="0" err="1">
                <a:solidFill>
                  <a:schemeClr val="bg1"/>
                </a:solidFill>
              </a:rPr>
              <a:t>chaincode</a:t>
            </a:r>
            <a:r>
              <a:rPr lang="en-US" dirty="0">
                <a:solidFill>
                  <a:schemeClr val="bg1"/>
                </a:solidFill>
              </a:rPr>
              <a:t>, developers can use non-deterministic functions while designing </a:t>
            </a:r>
            <a:r>
              <a:rPr lang="en-US" dirty="0" err="1">
                <a:solidFill>
                  <a:schemeClr val="bg1"/>
                </a:solidFill>
              </a:rPr>
              <a:t>chaincode</a:t>
            </a:r>
            <a:r>
              <a:rPr lang="en-US" dirty="0">
                <a:solidFill>
                  <a:schemeClr val="bg1"/>
                </a:solidFill>
              </a:rPr>
              <a:t>.</a:t>
            </a:r>
          </a:p>
          <a:p>
            <a:pPr marL="457200" indent="-457200">
              <a:buFont typeface="Wingdings" pitchFamily="2" charset="2"/>
              <a:buChar char="§"/>
            </a:pPr>
            <a:endParaRPr lang="en-US" dirty="0">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0C830C-5F08-C747-9739-08CB2C1E57B8}"/>
                  </a:ext>
                </a:extLst>
              </p:cNvPr>
              <p:cNvSpPr txBox="1"/>
              <p:nvPr/>
            </p:nvSpPr>
            <p:spPr>
              <a:xfrm>
                <a:off x="338328" y="6404689"/>
                <a:ext cx="1856598" cy="246221"/>
              </a:xfrm>
              <a:prstGeom prst="rect">
                <a:avLst/>
              </a:prstGeom>
              <a:noFill/>
            </p:spPr>
            <p:txBody>
              <a:bodyPr wrap="none" rtlCol="0">
                <a:spAutoFit/>
              </a:bodyPr>
              <a:lstStyle/>
              <a:p>
                <a14:m>
                  <m:oMath xmlns:m="http://schemas.openxmlformats.org/officeDocument/2006/math">
                    <m:r>
                      <a:rPr lang="en-US" sz="1000" b="1" i="1" smtClean="0">
                        <a:solidFill>
                          <a:schemeClr val="bg1"/>
                        </a:solidFill>
                        <a:latin typeface="Cambria Math" panose="02040503050406030204" pitchFamily="18" charset="0"/>
                      </a:rPr>
                      <m:t>©</m:t>
                    </m:r>
                  </m:oMath>
                </a14:m>
                <a:r>
                  <a:rPr lang="en-US" sz="1000" b="1" dirty="0">
                    <a:solidFill>
                      <a:schemeClr val="bg1"/>
                    </a:solidFill>
                  </a:rPr>
                  <a:t> Phurunbit Tech Ltd. 2019</a:t>
                </a:r>
              </a:p>
            </p:txBody>
          </p:sp>
        </mc:Choice>
        <mc:Fallback xmlns="">
          <p:sp>
            <p:nvSpPr>
              <p:cNvPr id="6" name="TextBox 5">
                <a:extLst>
                  <a:ext uri="{FF2B5EF4-FFF2-40B4-BE49-F238E27FC236}">
                    <a16:creationId xmlns:a16="http://schemas.microsoft.com/office/drawing/2014/main" id="{BB0C830C-5F08-C747-9739-08CB2C1E57B8}"/>
                  </a:ext>
                </a:extLst>
              </p:cNvPr>
              <p:cNvSpPr txBox="1">
                <a:spLocks noRot="1" noChangeAspect="1" noMove="1" noResize="1" noEditPoints="1" noAdjustHandles="1" noChangeArrowheads="1" noChangeShapeType="1" noTextEdit="1"/>
              </p:cNvSpPr>
              <p:nvPr/>
            </p:nvSpPr>
            <p:spPr>
              <a:xfrm>
                <a:off x="338328" y="6404689"/>
                <a:ext cx="1856598" cy="246221"/>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5354049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1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TotalTime>
  <Words>767</Words>
  <Application>Microsoft Macintosh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Amazon Ember</vt:lpstr>
      <vt:lpstr>Arial</vt:lpstr>
      <vt:lpstr>Calibri</vt:lpstr>
      <vt:lpstr>Cambria Math</vt:lpstr>
      <vt:lpstr>Times New Roman</vt:lpstr>
      <vt:lpstr>Wingdings</vt:lpstr>
      <vt:lpstr>1_Office Theme</vt:lpstr>
      <vt:lpstr>Hyperledger</vt:lpstr>
      <vt:lpstr>Why Hyperledger? Problems with existing blockchains </vt:lpstr>
      <vt:lpstr>What is Hyperledger</vt:lpstr>
      <vt:lpstr>Comparison between Ethereum and Hyperledger</vt:lpstr>
      <vt:lpstr>Ethereum vs. Hyperledger (Public and Private) </vt:lpstr>
      <vt:lpstr>Ethereum vs. Hyperledger (Privacy in transactions) </vt:lpstr>
      <vt:lpstr>Ethereum vs. Hyperledger (Consensus mechanism) </vt:lpstr>
      <vt:lpstr>Ethereum vs. Hyperledger (Cost of Execution) </vt:lpstr>
      <vt:lpstr>Ethereum vs. Hyperledger (Smart Contract) </vt:lpstr>
      <vt:lpstr>Ethereum vs. Hyperledger (Modularity) </vt:lpstr>
      <vt:lpstr>Ethereum vs. Hyperledger (Transaction Flow) </vt:lpstr>
      <vt:lpstr>Hyperledger Blockchain Frameworks</vt:lpstr>
      <vt:lpstr>Hyperledger Greenhouse</vt:lpstr>
      <vt:lpstr>Frameworks</vt:lpstr>
      <vt:lpstr>Hyperledger Tools</vt:lpstr>
      <vt:lpstr>Hyperledger Use Cases</vt:lpstr>
      <vt:lpstr>Supply Chain Management: Tracking Fish from Ocean to Table</vt:lpstr>
      <vt:lpstr>New approach using Hyperledger Sawtooth</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Lambda</dc:title>
  <dc:creator>Microsoft Office User</dc:creator>
  <cp:lastModifiedBy>Microsoft Office User</cp:lastModifiedBy>
  <cp:revision>79</cp:revision>
  <dcterms:created xsi:type="dcterms:W3CDTF">2019-01-03T21:44:47Z</dcterms:created>
  <dcterms:modified xsi:type="dcterms:W3CDTF">2019-02-09T23:05:10Z</dcterms:modified>
</cp:coreProperties>
</file>