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9" r:id="rId2"/>
    <p:sldId id="316" r:id="rId3"/>
    <p:sldId id="335" r:id="rId4"/>
    <p:sldId id="336" r:id="rId5"/>
    <p:sldId id="338" r:id="rId6"/>
    <p:sldId id="337" r:id="rId7"/>
    <p:sldId id="339" r:id="rId8"/>
    <p:sldId id="341" r:id="rId9"/>
    <p:sldId id="340" r:id="rId10"/>
    <p:sldId id="343" r:id="rId11"/>
    <p:sldId id="344" r:id="rId12"/>
    <p:sldId id="346" r:id="rId13"/>
    <p:sldId id="354" r:id="rId14"/>
    <p:sldId id="348" r:id="rId15"/>
    <p:sldId id="349" r:id="rId16"/>
    <p:sldId id="350" r:id="rId17"/>
    <p:sldId id="351" r:id="rId18"/>
    <p:sldId id="352" r:id="rId19"/>
    <p:sldId id="353" r:id="rId20"/>
    <p:sldId id="33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D76"/>
    <a:srgbClr val="292E3B"/>
    <a:srgbClr val="81E1C1"/>
    <a:srgbClr val="2B3A4E"/>
    <a:srgbClr val="233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64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AC4DA-7CE8-7B47-A70D-36EFBB00015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CCCC8-FB4E-2F48-9BC4-B917E804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CCB7-4CE9-9546-B323-A083F7AC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951038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1569F-9D7F-8144-93C2-2CD6628B3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4430713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9209A4-3D08-3B4C-8D4D-669D7F80D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F51555-BA95-2A4D-A834-CE772273A3B5}"/>
              </a:ext>
            </a:extLst>
          </p:cNvPr>
          <p:cNvSpPr txBox="1"/>
          <p:nvPr userDrawn="1"/>
        </p:nvSpPr>
        <p:spPr>
          <a:xfrm>
            <a:off x="386366" y="6606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1FF8CA-050B-4E47-8699-4149101450E0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4170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-only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477-4EE8-2F47-AFB0-A9815F63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B49700-7669-7041-8991-CC7E08AC11DA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2373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Dark-BG"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42D7E2-4B43-C845-8ED5-3C8B000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F41E84-44DC-F244-8DE9-EFC57271A029}"/>
              </a:ext>
            </a:extLst>
          </p:cNvPr>
          <p:cNvSpPr/>
          <p:nvPr userDrawn="1"/>
        </p:nvSpPr>
        <p:spPr>
          <a:xfrm>
            <a:off x="1025892" y="6420078"/>
            <a:ext cx="76256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FFFFFF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© 2018, Amazon Web Services, Inc. 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9435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C-page">
    <p:bg>
      <p:bgPr>
        <a:solidFill>
          <a:srgbClr val="F2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C9893E-A6E1-4A48-B35E-4A9DB4DCA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0192-C642-4D4F-AE82-A0D0DC02E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B6FE43-E832-914E-BF63-E0362E17C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99" y="537401"/>
            <a:ext cx="11696700" cy="129999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A05A88-C388-144D-9EA6-1C9DE1E1C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66700" y="1925142"/>
            <a:ext cx="11696699" cy="3918446"/>
          </a:xfrm>
        </p:spPr>
        <p:txBody>
          <a:bodyPr anchor="t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32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1820-DA45-EC42-9130-C304D27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20675"/>
            <a:ext cx="116967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FDBD1-D699-D743-8753-E66FBA6C0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1130300"/>
            <a:ext cx="116967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79D3-638C-D340-A6D4-8AAF3166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0" y="63452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0E0192-C642-4D4F-AE82-A0D0DC02E2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F29361-9F3B-3A41-963A-6A499FBB101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0942" y="6345238"/>
            <a:ext cx="584385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75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123000"/>
                    </a14:imgEffect>
                  </a14:imgLayer>
                </a14:imgProps>
              </a:ext>
            </a:extLst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302A-3DBC-DC4E-AF85-3FA4A8392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2850077"/>
            <a:ext cx="9144000" cy="977921"/>
          </a:xfrm>
        </p:spPr>
        <p:txBody>
          <a:bodyPr/>
          <a:lstStyle/>
          <a:p>
            <a:r>
              <a:rPr lang="en-US" dirty="0" err="1"/>
              <a:t>Redis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65A19-44B5-7244-897E-1A57E34DB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AF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AFAF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E813EC-688D-0740-95E3-9EED83DC4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4133830"/>
            <a:ext cx="9144000" cy="1655762"/>
          </a:xfrm>
        </p:spPr>
        <p:txBody>
          <a:bodyPr/>
          <a:lstStyle/>
          <a:p>
            <a:r>
              <a:rPr lang="en-US" dirty="0"/>
              <a:t>2019.02.24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FEF4D5-77F2-2C4C-AB7F-64A761DDAFCC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FEF4D5-77F2-2C4C-AB7F-64A761DDA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4557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4. Sets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73E3FE9-1982-8C47-BF72-94E270452ED4}"/>
              </a:ext>
            </a:extLst>
          </p:cNvPr>
          <p:cNvSpPr/>
          <p:nvPr/>
        </p:nvSpPr>
        <p:spPr>
          <a:xfrm>
            <a:off x="2458065" y="4316361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3196CF-2860-AD45-9BCF-C5D9D19C6FB4}"/>
              </a:ext>
            </a:extLst>
          </p:cNvPr>
          <p:cNvSpPr/>
          <p:nvPr/>
        </p:nvSpPr>
        <p:spPr>
          <a:xfrm>
            <a:off x="4350775" y="4316361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36CA8E6-7D56-FB45-9CB4-EB6F371DE6CF}"/>
              </a:ext>
            </a:extLst>
          </p:cNvPr>
          <p:cNvSpPr/>
          <p:nvPr/>
        </p:nvSpPr>
        <p:spPr>
          <a:xfrm>
            <a:off x="6245817" y="4316360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1CB79D2-34FC-8A48-BC0B-636763D7635B}"/>
              </a:ext>
            </a:extLst>
          </p:cNvPr>
          <p:cNvSpPr/>
          <p:nvPr/>
        </p:nvSpPr>
        <p:spPr>
          <a:xfrm>
            <a:off x="8138527" y="4316359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Double Brace 2">
            <a:extLst>
              <a:ext uri="{FF2B5EF4-FFF2-40B4-BE49-F238E27FC236}">
                <a16:creationId xmlns:a16="http://schemas.microsoft.com/office/drawing/2014/main" id="{4F2BE411-4C64-474D-9FDC-DAF58DD2814B}"/>
              </a:ext>
            </a:extLst>
          </p:cNvPr>
          <p:cNvSpPr/>
          <p:nvPr/>
        </p:nvSpPr>
        <p:spPr>
          <a:xfrm>
            <a:off x="2113935" y="4316359"/>
            <a:ext cx="7855975" cy="767539"/>
          </a:xfrm>
          <a:prstGeom prst="bracePair">
            <a:avLst/>
          </a:prstGeom>
          <a:ln w="47625">
            <a:solidFill>
              <a:schemeClr val="accent6">
                <a:lumMod val="75000"/>
              </a:schemeClr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72B912-3915-2741-8AE9-C6DBD1F6D496}"/>
              </a:ext>
            </a:extLst>
          </p:cNvPr>
          <p:cNvSpPr txBox="1"/>
          <p:nvPr/>
        </p:nvSpPr>
        <p:spPr>
          <a:xfrm>
            <a:off x="904567" y="1818820"/>
            <a:ext cx="10304207" cy="923330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SADD KEY VALUE1, VALUE2, VALUE3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SMEMBERS KEY</a:t>
            </a:r>
          </a:p>
        </p:txBody>
      </p:sp>
    </p:spTree>
    <p:extLst>
      <p:ext uri="{BB962C8B-B14F-4D97-AF65-F5344CB8AC3E}">
        <p14:creationId xmlns:p14="http://schemas.microsoft.com/office/powerpoint/2010/main" val="2192199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5. Sorted Sets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Example commands for sets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872798-A2AF-3749-A2F3-5F2541E2100F}"/>
              </a:ext>
            </a:extLst>
          </p:cNvPr>
          <p:cNvSpPr txBox="1"/>
          <p:nvPr/>
        </p:nvSpPr>
        <p:spPr>
          <a:xfrm>
            <a:off x="432619" y="1858149"/>
            <a:ext cx="5427408" cy="3508653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ZADD KEY SCORE1 VALUE1 SCORE2 VALUE2 SCORE3 VALUE3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ZRANGE KEY 0 -1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ZRANGE KEY 0 -1 WITHSCORES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ZCOUNT KEY –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ZSCORE KEY VALUE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ZRANK KEY MEMBER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ZREVRANGE KEY 0 -1 WITHSCORES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ZINCRBY KEY 500 MEMBER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F98E7-FC1C-4C40-BA92-4A0D5067834C}"/>
              </a:ext>
            </a:extLst>
          </p:cNvPr>
          <p:cNvSpPr txBox="1"/>
          <p:nvPr/>
        </p:nvSpPr>
        <p:spPr>
          <a:xfrm>
            <a:off x="6115665" y="1858149"/>
            <a:ext cx="5683045" cy="3508653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book = {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orderbook: {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“3562.2”: 25,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“3673.7”: 92,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“3895.1”: 494  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node.js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redisClient.zadd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book:btc:buy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”, 25, “3562.2”, 92, “3673.7”, 494, “3895.1”);</a:t>
            </a:r>
          </a:p>
        </p:txBody>
      </p:sp>
    </p:spTree>
    <p:extLst>
      <p:ext uri="{BB962C8B-B14F-4D97-AF65-F5344CB8AC3E}">
        <p14:creationId xmlns:p14="http://schemas.microsoft.com/office/powerpoint/2010/main" val="2291101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6. Hash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Example commands for hash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872798-A2AF-3749-A2F3-5F2541E2100F}"/>
              </a:ext>
            </a:extLst>
          </p:cNvPr>
          <p:cNvSpPr txBox="1"/>
          <p:nvPr/>
        </p:nvSpPr>
        <p:spPr>
          <a:xfrm>
            <a:off x="432619" y="1858149"/>
            <a:ext cx="5427408" cy="3877985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HSET key field value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HGET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HGET key field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HMSET key field1 value1 field2 value2 …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HGETALL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HDEL key field1 field2 …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HKEYS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HVALS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HEXISTS key 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F98E7-FC1C-4C40-BA92-4A0D5067834C}"/>
              </a:ext>
            </a:extLst>
          </p:cNvPr>
          <p:cNvSpPr txBox="1"/>
          <p:nvPr/>
        </p:nvSpPr>
        <p:spPr>
          <a:xfrm>
            <a:off x="6115665" y="1858149"/>
            <a:ext cx="5683045" cy="4062651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orders[0] = {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“_id”: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ObjectId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(“2346kdsk234”),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“type”: “market”,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“symbol”: “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btcusd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“amount”: 2.5235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node.js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redisClient.hset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(“order:2346kdsk234”, “type”, “market”);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redisClient.hset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(“order:2346kdsk234”, “symbol”, “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btcusd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”);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redisClient.hset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(“order:2346kdsk234”, “amount”, “2.5235”);</a:t>
            </a:r>
          </a:p>
        </p:txBody>
      </p:sp>
    </p:spTree>
    <p:extLst>
      <p:ext uri="{BB962C8B-B14F-4D97-AF65-F5344CB8AC3E}">
        <p14:creationId xmlns:p14="http://schemas.microsoft.com/office/powerpoint/2010/main" val="337609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7.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PubSub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Example commands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872798-A2AF-3749-A2F3-5F2541E2100F}"/>
              </a:ext>
            </a:extLst>
          </p:cNvPr>
          <p:cNvSpPr txBox="1"/>
          <p:nvPr/>
        </p:nvSpPr>
        <p:spPr>
          <a:xfrm>
            <a:off x="904568" y="1818820"/>
            <a:ext cx="5171767" cy="1661993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PUBLISH channel message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SUBSCRIBE channel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UNSUBSCRIBE channel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PSUBSCRIBE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channel_pattern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41753D-C11B-B344-8F1F-403A91147FF6}"/>
              </a:ext>
            </a:extLst>
          </p:cNvPr>
          <p:cNvSpPr txBox="1"/>
          <p:nvPr/>
        </p:nvSpPr>
        <p:spPr>
          <a:xfrm>
            <a:off x="6223819" y="1818820"/>
            <a:ext cx="5043948" cy="4247317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order_object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userId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58939,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type: “market”,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amount: 35.2,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currency: “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btcusd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 Node.js</a:t>
            </a:r>
          </a:p>
          <a:p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redisClient.publish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(”CORE”, 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JSON.stringify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order_object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on the other side</a:t>
            </a:r>
          </a:p>
          <a:p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redisClient.subscribe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(“CORE”);</a:t>
            </a:r>
          </a:p>
        </p:txBody>
      </p:sp>
    </p:spTree>
    <p:extLst>
      <p:ext uri="{BB962C8B-B14F-4D97-AF65-F5344CB8AC3E}">
        <p14:creationId xmlns:p14="http://schemas.microsoft.com/office/powerpoint/2010/main" val="3547284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this </a:t>
            </a:r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Session Cache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Full Page Cache (</a:t>
            </a:r>
            <a:r>
              <a:rPr lang="en-US" dirty="0" err="1"/>
              <a:t>i.e.</a:t>
            </a:r>
            <a:r>
              <a:rPr lang="en-US" dirty="0" err="1">
                <a:solidFill>
                  <a:schemeClr val="bg1"/>
                </a:solidFill>
              </a:rPr>
              <a:t>Marge</a:t>
            </a:r>
            <a:r>
              <a:rPr lang="en-US" dirty="0" err="1"/>
              <a:t>nto</a:t>
            </a:r>
            <a:r>
              <a:rPr lang="en-US" dirty="0"/>
              <a:t>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Message Queue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Leaderboards/Counting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Pub/Sub real time data feed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27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1.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Cache, Counting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36AA4B44-8830-A84B-87E9-21F8F8212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76" y="3372589"/>
            <a:ext cx="770098" cy="770098"/>
          </a:xfrm>
          <a:prstGeom prst="rect">
            <a:avLst/>
          </a:prstGeom>
          <a:effectLst>
            <a:glow rad="50800">
              <a:schemeClr val="bg1">
                <a:alpha val="40000"/>
              </a:schemeClr>
            </a:glo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E5C185D-A99B-B44B-A760-A6CDD8850E1C}"/>
              </a:ext>
            </a:extLst>
          </p:cNvPr>
          <p:cNvSpPr/>
          <p:nvPr/>
        </p:nvSpPr>
        <p:spPr>
          <a:xfrm>
            <a:off x="1966453" y="1691148"/>
            <a:ext cx="8691716" cy="4345858"/>
          </a:xfrm>
          <a:prstGeom prst="rect">
            <a:avLst/>
          </a:prstGeom>
          <a:noFill/>
          <a:ln w="15875" cap="rnd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A7D88-5497-A340-8F9D-0020F157FCCB}"/>
              </a:ext>
            </a:extLst>
          </p:cNvPr>
          <p:cNvSpPr/>
          <p:nvPr/>
        </p:nvSpPr>
        <p:spPr>
          <a:xfrm>
            <a:off x="2674373" y="2177845"/>
            <a:ext cx="668594" cy="3372464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API</a:t>
            </a: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0670F565-816E-A140-B069-71668F1DDECE}"/>
              </a:ext>
            </a:extLst>
          </p:cNvPr>
          <p:cNvSpPr/>
          <p:nvPr/>
        </p:nvSpPr>
        <p:spPr>
          <a:xfrm>
            <a:off x="5815165" y="4434347"/>
            <a:ext cx="2463596" cy="1115961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  <a:effectLst>
                  <a:glow rad="25400">
                    <a:schemeClr val="accent4">
                      <a:lumMod val="60000"/>
                      <a:lumOff val="40000"/>
                      <a:alpha val="37000"/>
                    </a:schemeClr>
                  </a:glow>
                </a:effectLst>
              </a:rPr>
              <a:t>Database</a:t>
            </a:r>
            <a:endParaRPr lang="en-US" sz="1200" dirty="0">
              <a:solidFill>
                <a:schemeClr val="tx2"/>
              </a:solidFill>
              <a:effectLst>
                <a:glow rad="25400">
                  <a:schemeClr val="accent4">
                    <a:lumMod val="60000"/>
                    <a:lumOff val="40000"/>
                    <a:alpha val="37000"/>
                  </a:schemeClr>
                </a:glow>
              </a:effectLst>
            </a:endParaRPr>
          </a:p>
        </p:txBody>
      </p:sp>
      <p:sp>
        <p:nvSpPr>
          <p:cNvPr id="14" name="Can 13">
            <a:extLst>
              <a:ext uri="{FF2B5EF4-FFF2-40B4-BE49-F238E27FC236}">
                <a16:creationId xmlns:a16="http://schemas.microsoft.com/office/drawing/2014/main" id="{1CB5E868-B5FF-4347-8768-45F40FBFFD18}"/>
              </a:ext>
            </a:extLst>
          </p:cNvPr>
          <p:cNvSpPr/>
          <p:nvPr/>
        </p:nvSpPr>
        <p:spPr>
          <a:xfrm>
            <a:off x="5815165" y="2168013"/>
            <a:ext cx="1234563" cy="1617406"/>
          </a:xfrm>
          <a:prstGeom prst="can">
            <a:avLst/>
          </a:prstGeom>
          <a:solidFill>
            <a:srgbClr val="F76D76"/>
          </a:solidFill>
          <a:ln w="12700">
            <a:solidFill>
              <a:schemeClr val="tx2"/>
            </a:solidFill>
          </a:ln>
          <a:effectLst>
            <a:glow rad="381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dirty="0" err="1">
                <a:solidFill>
                  <a:schemeClr val="bg1"/>
                </a:solidFill>
              </a:rPr>
              <a:t>Redis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02766B1-BCF7-BE44-BD29-804B1D7BCCB0}"/>
              </a:ext>
            </a:extLst>
          </p:cNvPr>
          <p:cNvCxnSpPr>
            <a:cxnSpLocks/>
          </p:cNvCxnSpPr>
          <p:nvPr/>
        </p:nvCxnSpPr>
        <p:spPr>
          <a:xfrm>
            <a:off x="3342967" y="2644877"/>
            <a:ext cx="2472198" cy="0"/>
          </a:xfrm>
          <a:prstGeom prst="straightConnector1">
            <a:avLst/>
          </a:prstGeom>
          <a:ln w="12700">
            <a:headEnd type="none" w="med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40BA59-5AAD-A848-8683-759827FED5A7}"/>
              </a:ext>
            </a:extLst>
          </p:cNvPr>
          <p:cNvCxnSpPr/>
          <p:nvPr/>
        </p:nvCxnSpPr>
        <p:spPr>
          <a:xfrm flipH="1">
            <a:off x="3342967" y="3236547"/>
            <a:ext cx="2472198" cy="0"/>
          </a:xfrm>
          <a:prstGeom prst="straightConnector1">
            <a:avLst/>
          </a:prstGeom>
          <a:ln w="12700">
            <a:headEnd type="none" w="med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6D9038-869C-2B47-9B2A-7DD577CAECAB}"/>
              </a:ext>
            </a:extLst>
          </p:cNvPr>
          <p:cNvCxnSpPr/>
          <p:nvPr/>
        </p:nvCxnSpPr>
        <p:spPr>
          <a:xfrm>
            <a:off x="3342967" y="4778478"/>
            <a:ext cx="2472198" cy="0"/>
          </a:xfrm>
          <a:prstGeom prst="straightConnector1">
            <a:avLst/>
          </a:prstGeom>
          <a:ln>
            <a:headEnd type="none" w="med" len="sm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45A98B-2095-6E49-AFF5-9D5333C93DD5}"/>
              </a:ext>
            </a:extLst>
          </p:cNvPr>
          <p:cNvCxnSpPr/>
          <p:nvPr/>
        </p:nvCxnSpPr>
        <p:spPr>
          <a:xfrm flipH="1">
            <a:off x="3342967" y="5152103"/>
            <a:ext cx="2472198" cy="0"/>
          </a:xfrm>
          <a:prstGeom prst="straightConnector1">
            <a:avLst/>
          </a:prstGeom>
          <a:ln>
            <a:headEnd type="none" w="med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BE56ECF-D6A8-724A-92A2-407FD2F29EE3}"/>
              </a:ext>
            </a:extLst>
          </p:cNvPr>
          <p:cNvSpPr txBox="1"/>
          <p:nvPr/>
        </p:nvSpPr>
        <p:spPr>
          <a:xfrm>
            <a:off x="3765976" y="228091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session:63429 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0D1F72-59AD-414B-B816-78D31C774081}"/>
              </a:ext>
            </a:extLst>
          </p:cNvPr>
          <p:cNvSpPr txBox="1"/>
          <p:nvPr/>
        </p:nvSpPr>
        <p:spPr>
          <a:xfrm>
            <a:off x="3612088" y="522522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select user where..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A0D1AC-3043-7E4F-A817-BD8F529A1D4E}"/>
              </a:ext>
            </a:extLst>
          </p:cNvPr>
          <p:cNvSpPr txBox="1"/>
          <p:nvPr/>
        </p:nvSpPr>
        <p:spPr>
          <a:xfrm>
            <a:off x="3595463" y="260738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userId</a:t>
            </a:r>
            <a:r>
              <a:rPr lang="en-US" dirty="0">
                <a:solidFill>
                  <a:schemeClr val="bg1"/>
                </a:solidFill>
              </a:rPr>
              <a:t> … expire …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1DF106D-BCF2-2C4C-8BEC-E350A67F7934}"/>
              </a:ext>
            </a:extLst>
          </p:cNvPr>
          <p:cNvCxnSpPr>
            <a:endCxn id="12" idx="1"/>
          </p:cNvCxnSpPr>
          <p:nvPr/>
        </p:nvCxnSpPr>
        <p:spPr>
          <a:xfrm>
            <a:off x="1356852" y="3864077"/>
            <a:ext cx="1317521" cy="0"/>
          </a:xfrm>
          <a:prstGeom prst="straightConnector1">
            <a:avLst/>
          </a:prstGeom>
          <a:ln w="22225">
            <a:solidFill>
              <a:srgbClr val="545B64"/>
            </a:solidFill>
            <a:headEnd type="none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51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E5FDB9C5-5FEA-DF46-ADD8-440EE74FCAC0}"/>
              </a:ext>
            </a:extLst>
          </p:cNvPr>
          <p:cNvSpPr/>
          <p:nvPr/>
        </p:nvSpPr>
        <p:spPr>
          <a:xfrm>
            <a:off x="1042219" y="1435511"/>
            <a:ext cx="10028904" cy="4670322"/>
          </a:xfrm>
          <a:prstGeom prst="rect">
            <a:avLst/>
          </a:prstGeom>
          <a:solidFill>
            <a:schemeClr val="accent4">
              <a:lumMod val="20000"/>
              <a:lumOff val="80000"/>
              <a:alpha val="1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Exchange backend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2.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Queue, Pub/Sub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n 13">
            <a:extLst>
              <a:ext uri="{FF2B5EF4-FFF2-40B4-BE49-F238E27FC236}">
                <a16:creationId xmlns:a16="http://schemas.microsoft.com/office/drawing/2014/main" id="{1CB5E868-B5FF-4347-8768-45F40FBFFD18}"/>
              </a:ext>
            </a:extLst>
          </p:cNvPr>
          <p:cNvSpPr/>
          <p:nvPr/>
        </p:nvSpPr>
        <p:spPr>
          <a:xfrm>
            <a:off x="4876799" y="2140231"/>
            <a:ext cx="2163097" cy="3598607"/>
          </a:xfrm>
          <a:prstGeom prst="can">
            <a:avLst/>
          </a:prstGeom>
          <a:solidFill>
            <a:srgbClr val="F76D76"/>
          </a:solidFill>
          <a:ln w="12700">
            <a:solidFill>
              <a:schemeClr val="tx2"/>
            </a:solidFill>
          </a:ln>
          <a:effectLst>
            <a:glow rad="381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dirty="0" err="1">
                <a:solidFill>
                  <a:schemeClr val="bg1"/>
                </a:solidFill>
              </a:rPr>
              <a:t>Redis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9449B6-BAFB-F741-BC37-CE10F18F12D5}"/>
              </a:ext>
            </a:extLst>
          </p:cNvPr>
          <p:cNvSpPr/>
          <p:nvPr/>
        </p:nvSpPr>
        <p:spPr>
          <a:xfrm>
            <a:off x="1750141" y="2140231"/>
            <a:ext cx="609600" cy="3598607"/>
          </a:xfrm>
          <a:prstGeom prst="rect">
            <a:avLst/>
          </a:prstGeom>
          <a:solidFill>
            <a:schemeClr val="accent3">
              <a:lumMod val="20000"/>
              <a:lumOff val="80000"/>
              <a:alpha val="86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</a:rPr>
              <a:t>REST API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42A1D7-4D80-BB49-BA1F-9ED7ED942750}"/>
              </a:ext>
            </a:extLst>
          </p:cNvPr>
          <p:cNvSpPr/>
          <p:nvPr/>
        </p:nvSpPr>
        <p:spPr>
          <a:xfrm>
            <a:off x="4876799" y="2989006"/>
            <a:ext cx="2163097" cy="599768"/>
          </a:xfrm>
          <a:prstGeom prst="rect">
            <a:avLst/>
          </a:prstGeom>
          <a:noFill/>
          <a:ln w="158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COMMAND channel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09F5F-93DB-0B47-8757-0CD734AD3AF4}"/>
              </a:ext>
            </a:extLst>
          </p:cNvPr>
          <p:cNvSpPr/>
          <p:nvPr/>
        </p:nvSpPr>
        <p:spPr>
          <a:xfrm>
            <a:off x="4876799" y="4558966"/>
            <a:ext cx="2163097" cy="599768"/>
          </a:xfrm>
          <a:prstGeom prst="rect">
            <a:avLst/>
          </a:prstGeom>
          <a:noFill/>
          <a:ln w="158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DATA channel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C63CCF-643D-FF4E-8FD8-6A963F15ECAE}"/>
              </a:ext>
            </a:extLst>
          </p:cNvPr>
          <p:cNvSpPr/>
          <p:nvPr/>
        </p:nvSpPr>
        <p:spPr>
          <a:xfrm>
            <a:off x="9647902" y="2140230"/>
            <a:ext cx="609600" cy="3598607"/>
          </a:xfrm>
          <a:prstGeom prst="rect">
            <a:avLst/>
          </a:prstGeom>
          <a:solidFill>
            <a:schemeClr val="accent3">
              <a:lumMod val="20000"/>
              <a:lumOff val="80000"/>
              <a:alpha val="86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144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</a:rPr>
              <a:t>WORKERS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C0AE94-0676-A34A-90B6-0E2C34373DD7}"/>
              </a:ext>
            </a:extLst>
          </p:cNvPr>
          <p:cNvCxnSpPr>
            <a:endCxn id="7" idx="1"/>
          </p:cNvCxnSpPr>
          <p:nvPr/>
        </p:nvCxnSpPr>
        <p:spPr>
          <a:xfrm>
            <a:off x="2359741" y="3288890"/>
            <a:ext cx="2517058" cy="0"/>
          </a:xfrm>
          <a:prstGeom prst="straightConnector1">
            <a:avLst/>
          </a:prstGeom>
          <a:ln w="222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898C825-F936-A048-B500-152CF73E346B}"/>
              </a:ext>
            </a:extLst>
          </p:cNvPr>
          <p:cNvCxnSpPr>
            <a:cxnSpLocks/>
          </p:cNvCxnSpPr>
          <p:nvPr/>
        </p:nvCxnSpPr>
        <p:spPr>
          <a:xfrm>
            <a:off x="7039896" y="3259393"/>
            <a:ext cx="2608006" cy="0"/>
          </a:xfrm>
          <a:prstGeom prst="straightConnector1">
            <a:avLst/>
          </a:prstGeom>
          <a:ln w="222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BE3420-D719-2B40-BE8F-173C3A0D8B5A}"/>
              </a:ext>
            </a:extLst>
          </p:cNvPr>
          <p:cNvCxnSpPr>
            <a:cxnSpLocks/>
          </p:cNvCxnSpPr>
          <p:nvPr/>
        </p:nvCxnSpPr>
        <p:spPr>
          <a:xfrm flipH="1">
            <a:off x="2359741" y="4858850"/>
            <a:ext cx="2517058" cy="0"/>
          </a:xfrm>
          <a:prstGeom prst="straightConnector1">
            <a:avLst/>
          </a:prstGeom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57CCEE6-A49A-7E49-8065-B809D63BC768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7039896" y="4858850"/>
            <a:ext cx="2679290" cy="0"/>
          </a:xfrm>
          <a:prstGeom prst="straightConnector1">
            <a:avLst/>
          </a:prstGeom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B49BBDA-6397-3643-8B56-11524D6853C3}"/>
              </a:ext>
            </a:extLst>
          </p:cNvPr>
          <p:cNvSpPr txBox="1"/>
          <p:nvPr/>
        </p:nvSpPr>
        <p:spPr>
          <a:xfrm>
            <a:off x="2435105" y="2884835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PUB create </a:t>
            </a:r>
            <a:r>
              <a:rPr lang="en-US" dirty="0" err="1">
                <a:solidFill>
                  <a:schemeClr val="bg1"/>
                </a:solidFill>
              </a:rPr>
              <a:t>newOrder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0EE349-2649-994C-BFE6-B735F69EC733}"/>
              </a:ext>
            </a:extLst>
          </p:cNvPr>
          <p:cNvSpPr txBox="1"/>
          <p:nvPr/>
        </p:nvSpPr>
        <p:spPr>
          <a:xfrm>
            <a:off x="7123052" y="280434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 commands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F05138-7A10-E84F-8C1F-6C8FACA0E088}"/>
              </a:ext>
            </a:extLst>
          </p:cNvPr>
          <p:cNvSpPr txBox="1"/>
          <p:nvPr/>
        </p:nvSpPr>
        <p:spPr>
          <a:xfrm>
            <a:off x="7158694" y="440379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PUB </a:t>
            </a:r>
            <a:r>
              <a:rPr lang="en-US" dirty="0" err="1">
                <a:solidFill>
                  <a:schemeClr val="bg1"/>
                </a:solidFill>
              </a:rPr>
              <a:t>orderStatus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2A51B5-8B3F-0249-BA4D-6B1B927B12C9}"/>
              </a:ext>
            </a:extLst>
          </p:cNvPr>
          <p:cNvSpPr txBox="1"/>
          <p:nvPr/>
        </p:nvSpPr>
        <p:spPr>
          <a:xfrm>
            <a:off x="2415440" y="443755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 </a:t>
            </a:r>
            <a:r>
              <a:rPr lang="en-US" dirty="0" err="1">
                <a:solidFill>
                  <a:schemeClr val="bg1"/>
                </a:solidFill>
              </a:rPr>
              <a:t>marketData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CA0C2A-A866-5242-9152-5B48D733CECF}"/>
              </a:ext>
            </a:extLst>
          </p:cNvPr>
          <p:cNvCxnSpPr>
            <a:cxnSpLocks/>
          </p:cNvCxnSpPr>
          <p:nvPr/>
        </p:nvCxnSpPr>
        <p:spPr>
          <a:xfrm flipV="1">
            <a:off x="338328" y="3293806"/>
            <a:ext cx="1411813" cy="4916"/>
          </a:xfrm>
          <a:prstGeom prst="straightConnector1">
            <a:avLst/>
          </a:prstGeom>
          <a:ln w="222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0AE07C7-AA1A-A444-AF2D-BDD63A3E140A}"/>
              </a:ext>
            </a:extLst>
          </p:cNvPr>
          <p:cNvCxnSpPr>
            <a:cxnSpLocks/>
          </p:cNvCxnSpPr>
          <p:nvPr/>
        </p:nvCxnSpPr>
        <p:spPr>
          <a:xfrm flipH="1">
            <a:off x="338328" y="4858850"/>
            <a:ext cx="1411813" cy="0"/>
          </a:xfrm>
          <a:prstGeom prst="straightConnector1">
            <a:avLst/>
          </a:prstGeom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179066E-7069-7C4D-A2C8-8C19E21FA51C}"/>
              </a:ext>
            </a:extLst>
          </p:cNvPr>
          <p:cNvSpPr txBox="1"/>
          <p:nvPr/>
        </p:nvSpPr>
        <p:spPr>
          <a:xfrm>
            <a:off x="188434" y="2862673"/>
            <a:ext cx="15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POST /create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476ADF-0D17-8240-BD1B-DA9BFE863886}"/>
              </a:ext>
            </a:extLst>
          </p:cNvPr>
          <p:cNvSpPr txBox="1"/>
          <p:nvPr/>
        </p:nvSpPr>
        <p:spPr>
          <a:xfrm>
            <a:off x="188434" y="444901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Order Filled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6EB9528-B371-764F-80FC-5F6C584431E3}"/>
              </a:ext>
            </a:extLst>
          </p:cNvPr>
          <p:cNvSpPr txBox="1"/>
          <p:nvPr/>
        </p:nvSpPr>
        <p:spPr>
          <a:xfrm>
            <a:off x="246142" y="484456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websocket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code in Node.js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Session Cache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Full Page Cache (</a:t>
            </a:r>
            <a:r>
              <a:rPr lang="en-US" dirty="0" err="1"/>
              <a:t>i.e.</a:t>
            </a:r>
            <a:r>
              <a:rPr lang="en-US" dirty="0" err="1">
                <a:solidFill>
                  <a:schemeClr val="bg1"/>
                </a:solidFill>
              </a:rPr>
              <a:t>Marge</a:t>
            </a:r>
            <a:r>
              <a:rPr lang="en-US" dirty="0" err="1"/>
              <a:t>nto</a:t>
            </a:r>
            <a:r>
              <a:rPr lang="en-US" dirty="0"/>
              <a:t>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Message Queue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Leaderboards/Counting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Pub/Sub real time data feed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8E1CB19-87D8-6C45-9092-58C94E556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819" y="1276027"/>
            <a:ext cx="11393399" cy="500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code in Laravel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Install </a:t>
            </a:r>
            <a:r>
              <a:rPr lang="en-US" dirty="0" err="1"/>
              <a:t>predis</a:t>
            </a:r>
            <a:r>
              <a:rPr lang="en-US" dirty="0"/>
              <a:t> package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D12ED55-C366-6344-BC5A-946A95FAD973}"/>
              </a:ext>
            </a:extLst>
          </p:cNvPr>
          <p:cNvSpPr txBox="1"/>
          <p:nvPr/>
        </p:nvSpPr>
        <p:spPr>
          <a:xfrm>
            <a:off x="884903" y="1769659"/>
            <a:ext cx="5427408" cy="553998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composer require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predis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predis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code in Laravel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BF970C6-7B08-274B-B611-584773D01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1820"/>
            <a:ext cx="12191999" cy="687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89503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of this presentation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444954"/>
            <a:ext cx="9866376" cy="481990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What is </a:t>
            </a:r>
            <a:r>
              <a:rPr lang="en-US" dirty="0" err="1">
                <a:solidFill>
                  <a:schemeClr val="bg1"/>
                </a:solidFill>
              </a:rPr>
              <a:t>Redis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Features of </a:t>
            </a:r>
            <a:r>
              <a:rPr lang="en-US" dirty="0" err="1"/>
              <a:t>Redis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Data types of </a:t>
            </a:r>
            <a:r>
              <a:rPr lang="en-US" dirty="0" err="1">
                <a:solidFill>
                  <a:schemeClr val="bg1"/>
                </a:solidFill>
              </a:rPr>
              <a:t>Redis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Exercise (1). Installation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Exercise (2). Strings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Exercise </a:t>
            </a:r>
            <a:r>
              <a:rPr lang="en-US" dirty="0"/>
              <a:t>(3). Lists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Exercise (4). Sets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Exercise (5). Sorted Sets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Exercise (6). Hash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Exercise (7). </a:t>
            </a:r>
            <a:r>
              <a:rPr lang="en-US" dirty="0" err="1">
                <a:solidFill>
                  <a:schemeClr val="bg1"/>
                </a:solidFill>
              </a:rPr>
              <a:t>PubSub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Use Cases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7F13E1D4-6256-5F40-B145-DED431FF4D7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9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  <a14:imgEffect>
                      <a14:colorTemperature colorTemp="6590"/>
                    </a14:imgEffect>
                    <a14:imgEffect>
                      <a14:saturation sat="209000"/>
                    </a14:imgEffect>
                    <a14:imgEffect>
                      <a14:brightnessContrast bright="-2000" contras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12050" y="2728367"/>
            <a:ext cx="3901619" cy="3901619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dist="127000" dir="5400000" sx="1000" sy="1000" algn="ctr" rotWithShape="0">
              <a:srgbClr val="000000">
                <a:alpha val="43137"/>
              </a:srgbClr>
            </a:outerShdw>
            <a:reflection blurRad="381000" stA="4500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502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099BE-4805-F54C-B610-AFC8EF7E95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US" dirty="0"/>
              <a:t>That’s all, folks</a:t>
            </a:r>
          </a:p>
          <a:p>
            <a:pPr algn="ctr"/>
            <a:r>
              <a:rPr lang="en-US" dirty="0"/>
              <a:t>Thank you!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BFA4D1-D1DC-0548-A47B-30712BB947C6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BFA4D1-D1DC-0548-A47B-30712BB94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61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7369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563330"/>
            <a:ext cx="9866376" cy="4781908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>
                <a:solidFill>
                  <a:schemeClr val="bg1"/>
                </a:solidFill>
              </a:rPr>
              <a:t>Redis</a:t>
            </a:r>
            <a:r>
              <a:rPr lang="en-US" sz="4000" dirty="0">
                <a:solidFill>
                  <a:schemeClr val="bg1"/>
                </a:solidFill>
              </a:rPr>
              <a:t> (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Remote Dictionary Server</a:t>
            </a:r>
            <a:r>
              <a:rPr lang="en-US" sz="4000" dirty="0">
                <a:solidFill>
                  <a:schemeClr val="bg1"/>
                </a:solidFill>
              </a:rPr>
              <a:t>) is a in-memory key-value database.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/>
              <a:t>Can handle up to 2</a:t>
            </a:r>
            <a:r>
              <a:rPr lang="en-US" sz="4000" baseline="30000" dirty="0"/>
              <a:t>32 </a:t>
            </a:r>
            <a:r>
              <a:rPr lang="en-US" sz="4000" dirty="0"/>
              <a:t>keys, A string value can be at max 512 Mbyte in length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>
                <a:solidFill>
                  <a:schemeClr val="bg1"/>
                </a:solidFill>
              </a:rPr>
              <a:t>Released in March 2009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85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of </a:t>
            </a:r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444954"/>
            <a:ext cx="9866376" cy="490028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Speed: </a:t>
            </a:r>
            <a:r>
              <a:rPr lang="en-US" dirty="0" err="1">
                <a:solidFill>
                  <a:schemeClr val="bg1"/>
                </a:solidFill>
              </a:rPr>
              <a:t>Redis</a:t>
            </a:r>
            <a:r>
              <a:rPr lang="en-US" dirty="0">
                <a:solidFill>
                  <a:schemeClr val="bg1"/>
                </a:solidFill>
              </a:rPr>
              <a:t> loads whole dataset in memory.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Persistence: Asynchronously save data changes on disk using some conditions.  </a:t>
            </a:r>
            <a:r>
              <a:rPr lang="en-US" dirty="0" err="1"/>
              <a:t>Redis</a:t>
            </a:r>
            <a:r>
              <a:rPr lang="en-US" dirty="0"/>
              <a:t> supports append-only file persistence mode.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Abstract data types: Lists, Sets, Sorted sets of strings (collections of non-repeating elements ordered by a floating-point number called score), Hashes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Supported Languages: Many languages; C/C++, C#, Go, </a:t>
            </a:r>
            <a:r>
              <a:rPr lang="en-US" dirty="0" err="1"/>
              <a:t>Javascript</a:t>
            </a:r>
            <a:r>
              <a:rPr lang="en-US" dirty="0"/>
              <a:t>, PHP, Ruby, Node, Python etc.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Platform-free: Works in most systems like Linux, MacOS, BSD and so on. Doesn’t provide official support for Windows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78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Types of </a:t>
            </a:r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7AA153-5952-E848-9032-2300D133C12C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46307681"/>
              </p:ext>
            </p:extLst>
          </p:nvPr>
        </p:nvGraphicFramePr>
        <p:xfrm>
          <a:off x="338138" y="1444625"/>
          <a:ext cx="11411409" cy="4710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3320">
                  <a:extLst>
                    <a:ext uri="{9D8B030D-6E8A-4147-A177-3AD203B41FA5}">
                      <a16:colId xmlns:a16="http://schemas.microsoft.com/office/drawing/2014/main" val="595630006"/>
                    </a:ext>
                  </a:extLst>
                </a:gridCol>
                <a:gridCol w="4050890">
                  <a:extLst>
                    <a:ext uri="{9D8B030D-6E8A-4147-A177-3AD203B41FA5}">
                      <a16:colId xmlns:a16="http://schemas.microsoft.com/office/drawing/2014/main" val="101341019"/>
                    </a:ext>
                  </a:extLst>
                </a:gridCol>
                <a:gridCol w="4267199">
                  <a:extLst>
                    <a:ext uri="{9D8B030D-6E8A-4147-A177-3AD203B41FA5}">
                      <a16:colId xmlns:a16="http://schemas.microsoft.com/office/drawing/2014/main" val="2422975403"/>
                    </a:ext>
                  </a:extLst>
                </a:gridCol>
              </a:tblGrid>
              <a:tr h="6675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Values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8094705"/>
                  </a:ext>
                </a:extLst>
              </a:tr>
              <a:tr h="96696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String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/>
                        <a:t>page:index.html</a:t>
                      </a:r>
                      <a:endParaRPr lang="en-US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order_book_count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/>
                        <a:t>&lt;html&gt;&lt;head&gt;[…]&lt;/head&gt;&lt;/html&gt;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7464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94765"/>
                  </a:ext>
                </a:extLst>
              </a:tr>
              <a:tr h="6675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users_logged_in_today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{1, 2, 3, 4, 5, 6, …, 53245}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1453510"/>
                  </a:ext>
                </a:extLst>
              </a:tr>
              <a:tr h="6675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latest_order_ids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[201, 204, 456, 1120, …, 2530]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302692"/>
                  </a:ext>
                </a:extLst>
              </a:tr>
              <a:tr h="7167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user: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5b72f0a8a34a8611</a:t>
                      </a:r>
                      <a:r>
                        <a:rPr lang="en-US" sz="2000" dirty="0"/>
                        <a:t>:session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time</a:t>
                      </a:r>
                      <a:r>
                        <a:rPr lang="en-US" sz="2000" dirty="0"/>
                        <a:t> =&gt; 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10927353</a:t>
                      </a:r>
                    </a:p>
                    <a:p>
                      <a:r>
                        <a:rPr lang="en-US" sz="20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username</a:t>
                      </a:r>
                      <a:r>
                        <a:rPr lang="en-US" sz="2000" dirty="0"/>
                        <a:t> =&gt; 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john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8567795"/>
                  </a:ext>
                </a:extLst>
              </a:tr>
              <a:tr h="10239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Sorted(scored) 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coins_and_prices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BTC</a:t>
                      </a:r>
                      <a:r>
                        <a:rPr lang="en-US" sz="2000" dirty="0"/>
                        <a:t> ~ 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19452.3</a:t>
                      </a:r>
                    </a:p>
                    <a:p>
                      <a:r>
                        <a:rPr lang="en-US" sz="20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ETH</a:t>
                      </a:r>
                      <a:r>
                        <a:rPr lang="en-US" sz="2000" dirty="0"/>
                        <a:t> ~ 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235.2</a:t>
                      </a:r>
                    </a:p>
                    <a:p>
                      <a:r>
                        <a:rPr lang="en-US" sz="20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LTC</a:t>
                      </a:r>
                      <a:r>
                        <a:rPr lang="en-US" sz="2000" dirty="0"/>
                        <a:t> ~ 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6104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04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1. Installation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Install on Ubuntu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Install on MacOS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To check </a:t>
            </a:r>
            <a:r>
              <a:rPr lang="en-US" dirty="0" err="1"/>
              <a:t>Redis</a:t>
            </a:r>
            <a:r>
              <a:rPr lang="en-US" dirty="0"/>
              <a:t> server is running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872798-A2AF-3749-A2F3-5F2541E2100F}"/>
              </a:ext>
            </a:extLst>
          </p:cNvPr>
          <p:cNvSpPr txBox="1"/>
          <p:nvPr/>
        </p:nvSpPr>
        <p:spPr>
          <a:xfrm>
            <a:off x="896162" y="1740216"/>
            <a:ext cx="10292948" cy="1292662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apt-get update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apt-get install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-server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-server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7A74DB-4D77-5F4E-B7AB-4D329DE54AFA}"/>
              </a:ext>
            </a:extLst>
          </p:cNvPr>
          <p:cNvSpPr txBox="1"/>
          <p:nvPr/>
        </p:nvSpPr>
        <p:spPr>
          <a:xfrm>
            <a:off x="896161" y="3765728"/>
            <a:ext cx="10292949" cy="923330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$brew install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-server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182DD-53DF-DF4C-9ADE-F8429BE14772}"/>
              </a:ext>
            </a:extLst>
          </p:cNvPr>
          <p:cNvSpPr txBox="1"/>
          <p:nvPr/>
        </p:nvSpPr>
        <p:spPr>
          <a:xfrm>
            <a:off x="896160" y="5520412"/>
            <a:ext cx="10292950" cy="553998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-cli ping</a:t>
            </a:r>
          </a:p>
        </p:txBody>
      </p:sp>
    </p:spTree>
    <p:extLst>
      <p:ext uri="{BB962C8B-B14F-4D97-AF65-F5344CB8AC3E}">
        <p14:creationId xmlns:p14="http://schemas.microsoft.com/office/powerpoint/2010/main" val="4291559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2. Strings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/>
              <a:t>Example commands for string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872798-A2AF-3749-A2F3-5F2541E2100F}"/>
              </a:ext>
            </a:extLst>
          </p:cNvPr>
          <p:cNvSpPr txBox="1"/>
          <p:nvPr/>
        </p:nvSpPr>
        <p:spPr>
          <a:xfrm>
            <a:off x="904568" y="1818820"/>
            <a:ext cx="5171767" cy="3139321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SET KEY VALUE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GET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DEL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GETRANGE KEY 0 3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MSET KEY1, VAL1, KEY2, VAL2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MGET KEY1, KEY2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INCR KEY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DECR KEY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41753D-C11B-B344-8F1F-403A91147FF6}"/>
              </a:ext>
            </a:extLst>
          </p:cNvPr>
          <p:cNvSpPr txBox="1"/>
          <p:nvPr/>
        </p:nvSpPr>
        <p:spPr>
          <a:xfrm>
            <a:off x="6223819" y="1818820"/>
            <a:ext cx="5043948" cy="3077766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order_object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type: “market”,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amount: 35.2,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currency: “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btcusd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 Node.js</a:t>
            </a:r>
          </a:p>
          <a:p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redisClient.set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(”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order_object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”, 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JSON.stringify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order_object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159024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Excercise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Strings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878C-BB10-0F4C-A970-0BD36449FC2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8328" y="1278194"/>
            <a:ext cx="11460382" cy="5067044"/>
          </a:xfrm>
        </p:spPr>
        <p:txBody>
          <a:bodyPr/>
          <a:lstStyle/>
          <a:p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3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B3A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BB5332-AD45-514C-A831-40610EB26F26}"/>
              </a:ext>
            </a:extLst>
          </p:cNvPr>
          <p:cNvCxnSpPr>
            <a:stCxn id="8" idx="1"/>
            <a:endCxn id="14" idx="3"/>
          </p:cNvCxnSpPr>
          <p:nvPr/>
        </p:nvCxnSpPr>
        <p:spPr>
          <a:xfrm flipV="1">
            <a:off x="629265" y="3933211"/>
            <a:ext cx="10891560" cy="3"/>
          </a:xfrm>
          <a:prstGeom prst="line">
            <a:avLst/>
          </a:prstGeom>
          <a:ln w="47625">
            <a:solidFill>
              <a:schemeClr val="accent6"/>
            </a:solidFill>
            <a:headEnd type="none" w="med" len="sm"/>
            <a:tailEnd type="none" w="med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B51B7-4AC5-A14C-B7AA-86172153B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E0192-C642-4D4F-AE82-A0D0DC02E2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F3D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F3D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9D488-79C0-2B45-ADFC-1E9D8907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65175"/>
            <a:ext cx="11696700" cy="90486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3. Lists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/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©</m:t>
                    </m:r>
                  </m:oMath>
                </a14:m>
                <a:r>
                  <a:rPr lang="en-US" sz="1000" b="1" dirty="0">
                    <a:solidFill>
                      <a:schemeClr val="bg1"/>
                    </a:solidFill>
                  </a:rPr>
                  <a:t> Phurunbit Tech Ltd. 2019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DDB35AD-CB8D-7F48-9D73-9D3DF1489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6404689"/>
                <a:ext cx="1856598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73E3FE9-1982-8C47-BF72-94E270452ED4}"/>
              </a:ext>
            </a:extLst>
          </p:cNvPr>
          <p:cNvSpPr/>
          <p:nvPr/>
        </p:nvSpPr>
        <p:spPr>
          <a:xfrm>
            <a:off x="629265" y="3549444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3196CF-2860-AD45-9BCF-C5D9D19C6FB4}"/>
              </a:ext>
            </a:extLst>
          </p:cNvPr>
          <p:cNvSpPr/>
          <p:nvPr/>
        </p:nvSpPr>
        <p:spPr>
          <a:xfrm>
            <a:off x="2521975" y="3549444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36CA8E6-7D56-FB45-9CB4-EB6F371DE6CF}"/>
              </a:ext>
            </a:extLst>
          </p:cNvPr>
          <p:cNvSpPr/>
          <p:nvPr/>
        </p:nvSpPr>
        <p:spPr>
          <a:xfrm>
            <a:off x="4417017" y="3549443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1CB79D2-34FC-8A48-BC0B-636763D7635B}"/>
              </a:ext>
            </a:extLst>
          </p:cNvPr>
          <p:cNvSpPr/>
          <p:nvPr/>
        </p:nvSpPr>
        <p:spPr>
          <a:xfrm>
            <a:off x="6309727" y="3549442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3F17FB3-B46B-DC46-A31C-1921B5A8D66A}"/>
              </a:ext>
            </a:extLst>
          </p:cNvPr>
          <p:cNvSpPr/>
          <p:nvPr/>
        </p:nvSpPr>
        <p:spPr>
          <a:xfrm>
            <a:off x="8202437" y="3549441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41A771C-D826-5347-A281-64A6E46289D3}"/>
              </a:ext>
            </a:extLst>
          </p:cNvPr>
          <p:cNvSpPr/>
          <p:nvPr/>
        </p:nvSpPr>
        <p:spPr>
          <a:xfrm>
            <a:off x="10095147" y="3549441"/>
            <a:ext cx="1425678" cy="76753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838D27-9DC8-B542-8EBA-1F864B796B2E}"/>
              </a:ext>
            </a:extLst>
          </p:cNvPr>
          <p:cNvSpPr txBox="1"/>
          <p:nvPr/>
        </p:nvSpPr>
        <p:spPr>
          <a:xfrm>
            <a:off x="2263752" y="2273829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LPUSH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A893C9-90F1-934A-A8A7-23987826AC9A}"/>
              </a:ext>
            </a:extLst>
          </p:cNvPr>
          <p:cNvSpPr txBox="1"/>
          <p:nvPr/>
        </p:nvSpPr>
        <p:spPr>
          <a:xfrm>
            <a:off x="8310264" y="2279556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RPUSH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4F3F04-480C-5A42-9BF4-DA6A26CFEAB7}"/>
              </a:ext>
            </a:extLst>
          </p:cNvPr>
          <p:cNvSpPr txBox="1"/>
          <p:nvPr/>
        </p:nvSpPr>
        <p:spPr>
          <a:xfrm>
            <a:off x="2263752" y="4957257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LPOP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73CFB3-6828-FD46-B3A5-12A6B064E041}"/>
              </a:ext>
            </a:extLst>
          </p:cNvPr>
          <p:cNvSpPr txBox="1"/>
          <p:nvPr/>
        </p:nvSpPr>
        <p:spPr>
          <a:xfrm>
            <a:off x="8310264" y="4957257"/>
            <a:ext cx="134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RPOP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4370E14-69C1-4B42-B9B6-E53067375539}"/>
              </a:ext>
            </a:extLst>
          </p:cNvPr>
          <p:cNvSpPr/>
          <p:nvPr/>
        </p:nvSpPr>
        <p:spPr>
          <a:xfrm flipH="1">
            <a:off x="629263" y="2657600"/>
            <a:ext cx="2762865" cy="1225046"/>
          </a:xfrm>
          <a:prstGeom prst="arc">
            <a:avLst/>
          </a:prstGeom>
          <a:ln w="38100">
            <a:headEnd type="none" w="med" len="sm"/>
            <a:tailEnd type="stealth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B2E293E1-1AFA-9840-AE68-E93FF1E53771}"/>
              </a:ext>
            </a:extLst>
          </p:cNvPr>
          <p:cNvSpPr/>
          <p:nvPr/>
        </p:nvSpPr>
        <p:spPr>
          <a:xfrm>
            <a:off x="8757960" y="2680411"/>
            <a:ext cx="2762865" cy="1225046"/>
          </a:xfrm>
          <a:prstGeom prst="arc">
            <a:avLst/>
          </a:prstGeom>
          <a:ln w="38100">
            <a:headEnd type="none" w="med" len="sm"/>
            <a:tailEnd type="stealth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FA30DA5B-3234-4944-AF74-566FE76718F0}"/>
              </a:ext>
            </a:extLst>
          </p:cNvPr>
          <p:cNvSpPr/>
          <p:nvPr/>
        </p:nvSpPr>
        <p:spPr>
          <a:xfrm flipH="1" flipV="1">
            <a:off x="629263" y="4088227"/>
            <a:ext cx="2762865" cy="1225046"/>
          </a:xfrm>
          <a:prstGeom prst="arc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F0F23B9A-63E1-034E-B83E-44858D84DB57}"/>
              </a:ext>
            </a:extLst>
          </p:cNvPr>
          <p:cNvSpPr/>
          <p:nvPr/>
        </p:nvSpPr>
        <p:spPr>
          <a:xfrm flipV="1">
            <a:off x="8692206" y="4033649"/>
            <a:ext cx="2762865" cy="1225046"/>
          </a:xfrm>
          <a:prstGeom prst="arc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B51458-5C39-7C42-9A8D-99210127940F}"/>
              </a:ext>
            </a:extLst>
          </p:cNvPr>
          <p:cNvSpPr txBox="1"/>
          <p:nvPr/>
        </p:nvSpPr>
        <p:spPr>
          <a:xfrm>
            <a:off x="338328" y="1470623"/>
            <a:ext cx="10304207" cy="553998"/>
          </a:xfrm>
          <a:prstGeom prst="rect">
            <a:avLst/>
          </a:prstGeom>
          <a:solidFill>
            <a:srgbClr val="292E3B"/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currency_queue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[”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btc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”, “eth”, “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ltc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”, …];</a:t>
            </a:r>
          </a:p>
        </p:txBody>
      </p:sp>
    </p:spTree>
    <p:extLst>
      <p:ext uri="{BB962C8B-B14F-4D97-AF65-F5344CB8AC3E}">
        <p14:creationId xmlns:p14="http://schemas.microsoft.com/office/powerpoint/2010/main" val="2630046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1088</Words>
  <Application>Microsoft Macintosh PowerPoint</Application>
  <PresentationFormat>Widescreen</PresentationFormat>
  <Paragraphs>256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Amazon Ember</vt:lpstr>
      <vt:lpstr>Arial</vt:lpstr>
      <vt:lpstr>Calibri</vt:lpstr>
      <vt:lpstr>Cambria Math</vt:lpstr>
      <vt:lpstr>Consolas</vt:lpstr>
      <vt:lpstr>Times New Roman</vt:lpstr>
      <vt:lpstr>Wingdings</vt:lpstr>
      <vt:lpstr>1_Office Theme</vt:lpstr>
      <vt:lpstr>Redis</vt:lpstr>
      <vt:lpstr>Overview of this presentation</vt:lpstr>
      <vt:lpstr>What is Redis?</vt:lpstr>
      <vt:lpstr>Features of Redis</vt:lpstr>
      <vt:lpstr>Data Types of Redis</vt:lpstr>
      <vt:lpstr>Exercise 1. Installation</vt:lpstr>
      <vt:lpstr>Exercise 2. Strings</vt:lpstr>
      <vt:lpstr>Excercise 2. Strings</vt:lpstr>
      <vt:lpstr>Exercise 3. Lists</vt:lpstr>
      <vt:lpstr>Exercise 4. Sets</vt:lpstr>
      <vt:lpstr>Exercise 5. Sorted Sets</vt:lpstr>
      <vt:lpstr>Exercise 6. Hash</vt:lpstr>
      <vt:lpstr>Exercise 7. PubSub</vt:lpstr>
      <vt:lpstr>What is this Redis used for?</vt:lpstr>
      <vt:lpstr>Use case 1. Cache, Counting</vt:lpstr>
      <vt:lpstr>Use case 2. Message Queue, Pub/Sub</vt:lpstr>
      <vt:lpstr>Example code in Node.js</vt:lpstr>
      <vt:lpstr>Example code in Laravel</vt:lpstr>
      <vt:lpstr>Example code in Laravel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Lambda</dc:title>
  <dc:creator>Microsoft Office User</dc:creator>
  <cp:lastModifiedBy>Microsoft Office User</cp:lastModifiedBy>
  <cp:revision>114</cp:revision>
  <dcterms:created xsi:type="dcterms:W3CDTF">2019-01-03T21:44:47Z</dcterms:created>
  <dcterms:modified xsi:type="dcterms:W3CDTF">2020-03-14T18:52:42Z</dcterms:modified>
</cp:coreProperties>
</file>