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2" r:id="rId6"/>
    <p:sldId id="263" r:id="rId7"/>
    <p:sldId id="283" r:id="rId8"/>
    <p:sldId id="264" r:id="rId9"/>
    <p:sldId id="293" r:id="rId10"/>
    <p:sldId id="265" r:id="rId11"/>
    <p:sldId id="267" r:id="rId12"/>
    <p:sldId id="268" r:id="rId13"/>
    <p:sldId id="269" r:id="rId14"/>
    <p:sldId id="284" r:id="rId15"/>
    <p:sldId id="271" r:id="rId16"/>
    <p:sldId id="272" r:id="rId17"/>
    <p:sldId id="273" r:id="rId18"/>
    <p:sldId id="285" r:id="rId19"/>
    <p:sldId id="286" r:id="rId20"/>
    <p:sldId id="287" r:id="rId21"/>
    <p:sldId id="288" r:id="rId22"/>
    <p:sldId id="290" r:id="rId23"/>
    <p:sldId id="291" r:id="rId24"/>
    <p:sldId id="292" r:id="rId25"/>
    <p:sldId id="279" r:id="rId26"/>
  </p:sldIdLst>
  <p:sldSz cx="9144000" cy="5143500" type="screen16x9"/>
  <p:notesSz cx="6858000" cy="9144000"/>
  <p:embeddedFontLst>
    <p:embeddedFont>
      <p:font typeface="Titillium Web" panose="020B0604020202020204" charset="0"/>
      <p:regular r:id="rId28"/>
      <p:bold r:id="rId29"/>
      <p:italic r:id="rId30"/>
      <p:boldItalic r:id="rId31"/>
    </p:embeddedFont>
    <p:embeddedFont>
      <p:font typeface="Titillium Web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730D756-B8BC-4A1F-9575-6AA66F36EC90}">
  <a:tblStyle styleId="{7730D756-B8BC-4A1F-9575-6AA66F36EC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6" autoAdjust="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7540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609600" y="1581150"/>
            <a:ext cx="68580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ELASTICSEARCH</a:t>
            </a:r>
            <a:endParaRPr sz="6600" dirty="0"/>
          </a:p>
        </p:txBody>
      </p:sp>
      <p:sp>
        <p:nvSpPr>
          <p:cNvPr id="5" name="Google Shape;276;p30"/>
          <p:cNvSpPr txBox="1">
            <a:spLocks/>
          </p:cNvSpPr>
          <p:nvPr/>
        </p:nvSpPr>
        <p:spPr>
          <a:xfrm>
            <a:off x="6019800" y="3714750"/>
            <a:ext cx="1600200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GB" b="1" dirty="0" smtClean="0"/>
              <a:t>2019.04.14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55" y="2876550"/>
            <a:ext cx="8369619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1;p19"/>
          <p:cNvSpPr txBox="1">
            <a:spLocks noGrp="1"/>
          </p:cNvSpPr>
          <p:nvPr>
            <p:ph type="title"/>
          </p:nvPr>
        </p:nvSpPr>
        <p:spPr>
          <a:xfrm>
            <a:off x="216263" y="209550"/>
            <a:ext cx="8610600" cy="7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400" dirty="0" smtClean="0"/>
              <a:t>Differences with Relational DB</a:t>
            </a:r>
            <a:endParaRPr sz="4400" dirty="0"/>
          </a:p>
        </p:txBody>
      </p:sp>
      <p:sp>
        <p:nvSpPr>
          <p:cNvPr id="11" name="Google Shape;122;p19"/>
          <p:cNvSpPr txBox="1">
            <a:spLocks noGrp="1"/>
          </p:cNvSpPr>
          <p:nvPr>
            <p:ph type="body" idx="1"/>
          </p:nvPr>
        </p:nvSpPr>
        <p:spPr>
          <a:xfrm>
            <a:off x="762000" y="1123950"/>
            <a:ext cx="6553200" cy="152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en-US" sz="2800" dirty="0" smtClean="0"/>
              <a:t>No SQL Database</a:t>
            </a:r>
          </a:p>
          <a:p>
            <a:pPr marL="342900" lvl="0" indent="-342900">
              <a:buFontTx/>
              <a:buChar char="-"/>
            </a:pPr>
            <a:r>
              <a:rPr lang="en-US" sz="2800" dirty="0" smtClean="0"/>
              <a:t>No </a:t>
            </a:r>
            <a:r>
              <a:rPr lang="en-US" sz="2800" dirty="0"/>
              <a:t>relations, N</a:t>
            </a:r>
            <a:r>
              <a:rPr lang="en-US" sz="2800" dirty="0" smtClean="0"/>
              <a:t>o </a:t>
            </a:r>
            <a:r>
              <a:rPr lang="en-US" sz="2800" dirty="0"/>
              <a:t>constraints, </a:t>
            </a:r>
            <a:r>
              <a:rPr lang="en-US" sz="2800" dirty="0" smtClean="0"/>
              <a:t>No </a:t>
            </a:r>
            <a:r>
              <a:rPr lang="en-US" sz="2800" dirty="0"/>
              <a:t>joins </a:t>
            </a:r>
            <a:endParaRPr lang="en-US" sz="2800" dirty="0" smtClean="0"/>
          </a:p>
          <a:p>
            <a:pPr marL="342900" lvl="0" indent="-342900">
              <a:buFontTx/>
              <a:buChar char="-"/>
            </a:pPr>
            <a:r>
              <a:rPr lang="en-US" sz="2800" dirty="0"/>
              <a:t>Easier to </a:t>
            </a:r>
            <a:r>
              <a:rPr lang="en-US" sz="2800" dirty="0" smtClean="0"/>
              <a:t>Scale 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1;p19"/>
          <p:cNvSpPr txBox="1">
            <a:spLocks noGrp="1"/>
          </p:cNvSpPr>
          <p:nvPr>
            <p:ph type="title"/>
          </p:nvPr>
        </p:nvSpPr>
        <p:spPr>
          <a:xfrm>
            <a:off x="381000" y="514350"/>
            <a:ext cx="7391400" cy="5490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GB" sz="4800" dirty="0" err="1" smtClean="0"/>
              <a:t>Insuitable</a:t>
            </a:r>
            <a:r>
              <a:rPr lang="en-GB" sz="4800" dirty="0" smtClean="0"/>
              <a:t> </a:t>
            </a:r>
            <a:r>
              <a:rPr lang="en-GB" sz="4800" dirty="0" err="1" smtClean="0"/>
              <a:t>Usecases</a:t>
            </a:r>
            <a:r>
              <a:rPr lang="en-GB" sz="4800" dirty="0" smtClean="0"/>
              <a:t> of RDB</a:t>
            </a:r>
            <a:endParaRPr sz="4800" dirty="0"/>
          </a:p>
        </p:txBody>
      </p:sp>
      <p:sp>
        <p:nvSpPr>
          <p:cNvPr id="47" name="Google Shape;122;p19"/>
          <p:cNvSpPr txBox="1">
            <a:spLocks/>
          </p:cNvSpPr>
          <p:nvPr/>
        </p:nvSpPr>
        <p:spPr>
          <a:xfrm>
            <a:off x="381000" y="1581150"/>
            <a:ext cx="8534400" cy="297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20B0604020202020204" charset="0"/>
              </a:rPr>
              <a:t>● </a:t>
            </a:r>
            <a:r>
              <a:rPr lang="en-GB" sz="3200" dirty="0" smtClean="0">
                <a:solidFill>
                  <a:schemeClr val="bg1"/>
                </a:solidFill>
                <a:latin typeface="Titillium Web" panose="020B0604020202020204" charset="0"/>
              </a:rPr>
              <a:t>Relevance </a:t>
            </a:r>
            <a:r>
              <a:rPr lang="en-GB" sz="3200" dirty="0">
                <a:solidFill>
                  <a:schemeClr val="bg1"/>
                </a:solidFill>
                <a:latin typeface="Titillium Web" panose="020B0604020202020204" charset="0"/>
              </a:rPr>
              <a:t>based searching</a:t>
            </a:r>
          </a:p>
          <a:p>
            <a:pPr>
              <a:spcBef>
                <a:spcPts val="6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20B0604020202020204" charset="0"/>
              </a:rPr>
              <a:t>● Searching when entered spelling of search term is wrong</a:t>
            </a:r>
          </a:p>
          <a:p>
            <a:pPr>
              <a:spcBef>
                <a:spcPts val="6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20B0604020202020204" charset="0"/>
              </a:rPr>
              <a:t>● Full text search</a:t>
            </a:r>
          </a:p>
          <a:p>
            <a:pPr>
              <a:spcBef>
                <a:spcPts val="6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20B0604020202020204" charset="0"/>
              </a:rPr>
              <a:t>● Synonym search</a:t>
            </a:r>
          </a:p>
          <a:p>
            <a:pPr>
              <a:spcBef>
                <a:spcPts val="600"/>
              </a:spcBef>
            </a:pPr>
            <a:r>
              <a:rPr lang="en-GB" sz="3200" dirty="0">
                <a:solidFill>
                  <a:schemeClr val="bg1"/>
                </a:solidFill>
                <a:latin typeface="Titillium Web" panose="020B0604020202020204" charset="0"/>
              </a:rPr>
              <a:t>● Phonetic search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8236"/>
            <a:ext cx="3282169" cy="4536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96848"/>
            <a:ext cx="3733800" cy="4523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>
            <a:off x="3937168" y="2368241"/>
            <a:ext cx="838200" cy="381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21;p19"/>
          <p:cNvSpPr txBox="1">
            <a:spLocks noGrp="1"/>
          </p:cNvSpPr>
          <p:nvPr>
            <p:ph type="title"/>
          </p:nvPr>
        </p:nvSpPr>
        <p:spPr>
          <a:xfrm>
            <a:off x="3657600" y="133350"/>
            <a:ext cx="1524000" cy="91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dirty="0" err="1" smtClean="0"/>
              <a:t>E.x</a:t>
            </a:r>
            <a:r>
              <a:rPr lang="en-US" sz="4800" dirty="0" smtClean="0"/>
              <a:t>. 1</a:t>
            </a:r>
            <a:endParaRPr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1;p19"/>
          <p:cNvSpPr txBox="1">
            <a:spLocks noGrp="1"/>
          </p:cNvSpPr>
          <p:nvPr>
            <p:ph type="title"/>
          </p:nvPr>
        </p:nvSpPr>
        <p:spPr>
          <a:xfrm>
            <a:off x="3732538" y="361950"/>
            <a:ext cx="1676400" cy="838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dirty="0" err="1" smtClean="0"/>
              <a:t>E.x</a:t>
            </a:r>
            <a:r>
              <a:rPr lang="en-US" sz="4800" dirty="0" smtClean="0"/>
              <a:t>. 2</a:t>
            </a:r>
            <a:endParaRPr sz="4800" dirty="0"/>
          </a:p>
        </p:txBody>
      </p:sp>
      <p:sp>
        <p:nvSpPr>
          <p:cNvPr id="14" name="Google Shape;122;p19"/>
          <p:cNvSpPr txBox="1">
            <a:spLocks/>
          </p:cNvSpPr>
          <p:nvPr/>
        </p:nvSpPr>
        <p:spPr>
          <a:xfrm>
            <a:off x="494038" y="1504950"/>
            <a:ext cx="8153400" cy="31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3600" dirty="0" smtClean="0">
                <a:solidFill>
                  <a:schemeClr val="bg1"/>
                </a:solidFill>
              </a:rPr>
              <a:t>Searched “Top </a:t>
            </a:r>
            <a:r>
              <a:rPr lang="en-GB" sz="3600" dirty="0">
                <a:solidFill>
                  <a:schemeClr val="bg1"/>
                </a:solidFill>
              </a:rPr>
              <a:t>Doctor's </a:t>
            </a:r>
            <a:r>
              <a:rPr lang="en-GB" sz="3600" dirty="0" smtClean="0">
                <a:solidFill>
                  <a:schemeClr val="bg1"/>
                </a:solidFill>
              </a:rPr>
              <a:t>College”, but documents contains </a:t>
            </a:r>
            <a:r>
              <a:rPr lang="en-GB" sz="3600" dirty="0">
                <a:solidFill>
                  <a:schemeClr val="bg1"/>
                </a:solidFill>
              </a:rPr>
              <a:t>“Top Medical Institutions” </a:t>
            </a:r>
            <a:endParaRPr lang="en-GB" sz="36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en-GB" sz="3600" dirty="0" smtClean="0">
              <a:solidFill>
                <a:schemeClr val="bg1"/>
              </a:solidFill>
              <a:latin typeface="Titillium Web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chemeClr val="bg1"/>
                </a:solidFill>
              </a:rPr>
              <a:t>'Smith', '</a:t>
            </a:r>
            <a:r>
              <a:rPr lang="en-US" sz="3600" dirty="0" err="1">
                <a:solidFill>
                  <a:schemeClr val="bg1"/>
                </a:solidFill>
              </a:rPr>
              <a:t>Smythe</a:t>
            </a:r>
            <a:r>
              <a:rPr lang="en-US" sz="3600" dirty="0">
                <a:solidFill>
                  <a:schemeClr val="bg1"/>
                </a:solidFill>
              </a:rPr>
              <a:t>' </a:t>
            </a:r>
            <a:endParaRPr lang="en-GB" sz="3600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3733800" cy="7776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dirty="0"/>
              <a:t>Installation </a:t>
            </a:r>
            <a:endParaRPr sz="4800" dirty="0"/>
          </a:p>
        </p:txBody>
      </p:sp>
      <p:sp>
        <p:nvSpPr>
          <p:cNvPr id="47" name="Google Shape;122;p19"/>
          <p:cNvSpPr txBox="1">
            <a:spLocks/>
          </p:cNvSpPr>
          <p:nvPr/>
        </p:nvSpPr>
        <p:spPr>
          <a:xfrm>
            <a:off x="346181" y="1352550"/>
            <a:ext cx="8610600" cy="32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3200" dirty="0" smtClean="0">
                <a:solidFill>
                  <a:schemeClr val="bg1"/>
                </a:solidFill>
                <a:latin typeface="Titillium Web" panose="020B0604020202020204" charset="0"/>
              </a:rPr>
              <a:t>- Windows: </a:t>
            </a: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chemeClr val="bg1"/>
                </a:solidFill>
                <a:latin typeface="Titillium Web" panose="020B0604020202020204" charset="0"/>
              </a:rPr>
              <a:t>https</a:t>
            </a:r>
            <a:r>
              <a:rPr lang="en-GB" sz="1600" dirty="0">
                <a:solidFill>
                  <a:schemeClr val="bg1"/>
                </a:solidFill>
                <a:latin typeface="Titillium Web" panose="020B0604020202020204" charset="0"/>
              </a:rPr>
              <a:t>://</a:t>
            </a:r>
            <a:r>
              <a:rPr lang="en-GB" sz="1600" dirty="0" smtClean="0">
                <a:solidFill>
                  <a:schemeClr val="bg1"/>
                </a:solidFill>
                <a:latin typeface="Titillium Web" panose="020B0604020202020204" charset="0"/>
              </a:rPr>
              <a:t>artifacts.elastic.co/downloads/elasticsearch/elasticsearch-7.0.0-windows-x86_64.zip</a:t>
            </a:r>
          </a:p>
          <a:p>
            <a:pPr>
              <a:spcBef>
                <a:spcPts val="600"/>
              </a:spcBef>
            </a:pPr>
            <a:endParaRPr lang="en-GB" sz="1600" dirty="0" smtClean="0">
              <a:solidFill>
                <a:schemeClr val="bg1"/>
              </a:solidFill>
              <a:latin typeface="Titillium Web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en-GB" sz="3200" dirty="0" smtClean="0">
                <a:solidFill>
                  <a:schemeClr val="bg1"/>
                </a:solidFill>
                <a:latin typeface="Titillium Web" panose="020B0604020202020204" charset="0"/>
              </a:rPr>
              <a:t>- Linux: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  <a:latin typeface="Titillium Web" panose="020B0604020202020204" charset="0"/>
              </a:rPr>
              <a:t>https://</a:t>
            </a:r>
            <a:r>
              <a:rPr lang="en-GB" sz="1600" dirty="0" smtClean="0">
                <a:solidFill>
                  <a:schemeClr val="bg1"/>
                </a:solidFill>
                <a:latin typeface="Titillium Web" panose="020B0604020202020204" charset="0"/>
              </a:rPr>
              <a:t>artifacts.elastic.co/downloads/elasticsearch/elasticsearch-7.0.0-linux-x86_64.tar.gz</a:t>
            </a:r>
          </a:p>
          <a:p>
            <a:pPr>
              <a:spcBef>
                <a:spcPts val="600"/>
              </a:spcBef>
            </a:pPr>
            <a:endParaRPr lang="en-GB" sz="1600" dirty="0" smtClean="0">
              <a:solidFill>
                <a:schemeClr val="bg1"/>
              </a:solidFill>
              <a:latin typeface="Titillium Web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en-GB" sz="3200" dirty="0" smtClean="0">
                <a:solidFill>
                  <a:schemeClr val="bg1"/>
                </a:solidFill>
                <a:latin typeface="Titillium Web" panose="020B0604020202020204" charset="0"/>
              </a:rPr>
              <a:t>- Full Installation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https://www.vultr.com/docs/how-to-install-and-configure-elastic-stack-elasticsearch-logstash-and-kibana-on-ubuntu-17-04</a:t>
            </a:r>
            <a:endParaRPr lang="en-GB" sz="1600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4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8" y="133350"/>
            <a:ext cx="9134475" cy="471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96215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tillium Web" panose="020B0604020202020204" charset="0"/>
              </a:rPr>
              <a:t>http://</a:t>
            </a:r>
            <a:r>
              <a:rPr lang="en-US" sz="4000" b="1" i="1" dirty="0">
                <a:solidFill>
                  <a:srgbClr val="FF0000"/>
                </a:solidFill>
                <a:latin typeface="Titillium Web" panose="020B0604020202020204" charset="0"/>
              </a:rPr>
              <a:t>localhost:9200</a:t>
            </a:r>
            <a:endParaRPr lang="en-US" sz="3600" b="1" i="1" dirty="0">
              <a:solidFill>
                <a:srgbClr val="FF0000"/>
              </a:solidFill>
              <a:latin typeface="Titillium Web" panose="020B060402020202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305800" cy="762000"/>
          </a:xfrm>
        </p:spPr>
        <p:txBody>
          <a:bodyPr/>
          <a:lstStyle/>
          <a:p>
            <a:r>
              <a:rPr lang="en-US" sz="4800" dirty="0" smtClean="0"/>
              <a:t>Are you alive “</a:t>
            </a:r>
            <a:r>
              <a:rPr lang="en-US" sz="4800" dirty="0" err="1" smtClean="0"/>
              <a:t>Elasticsaerch</a:t>
            </a:r>
            <a:r>
              <a:rPr lang="en-US" sz="4800" dirty="0" smtClean="0"/>
              <a:t>”?</a:t>
            </a:r>
            <a:endParaRPr 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120166"/>
            <a:ext cx="5334000" cy="3873921"/>
          </a:xfrm>
          <a:prstGeom prst="snip2DiagRect">
            <a:avLst>
              <a:gd name="adj1" fmla="val 8598"/>
              <a:gd name="adj2" fmla="val 197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Rectangle 29"/>
          <p:cNvSpPr/>
          <p:nvPr/>
        </p:nvSpPr>
        <p:spPr>
          <a:xfrm>
            <a:off x="1702641" y="1118274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tillium Web" panose="020B0604020202020204" charset="0"/>
              </a:rPr>
              <a:t>http://</a:t>
            </a:r>
            <a:r>
              <a:rPr lang="en-US" sz="2400" b="1" dirty="0" smtClean="0">
                <a:solidFill>
                  <a:srgbClr val="FF0000"/>
                </a:solidFill>
                <a:latin typeface="Titillium Web" panose="020B0604020202020204" charset="0"/>
              </a:rPr>
              <a:t>localhost:9200/?pretty</a:t>
            </a:r>
            <a:endParaRPr lang="en-US" sz="2400" b="1" dirty="0">
              <a:solidFill>
                <a:srgbClr val="FF0000"/>
              </a:solidFill>
              <a:latin typeface="Titillium Web" panose="020B0604020202020204" charset="0"/>
            </a:endParaRPr>
          </a:p>
        </p:txBody>
      </p:sp>
      <p:grpSp>
        <p:nvGrpSpPr>
          <p:cNvPr id="36" name="Google Shape;457;p36"/>
          <p:cNvGrpSpPr/>
          <p:nvPr/>
        </p:nvGrpSpPr>
        <p:grpSpPr>
          <a:xfrm>
            <a:off x="685800" y="4209438"/>
            <a:ext cx="903698" cy="876912"/>
            <a:chOff x="2623275" y="2333250"/>
            <a:chExt cx="381175" cy="381175"/>
          </a:xfrm>
        </p:grpSpPr>
        <p:sp>
          <p:nvSpPr>
            <p:cNvPr id="37" name="Google Shape;458;p36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9;p36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0;p36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1;p36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473348" y="285750"/>
            <a:ext cx="7527652" cy="6252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dirty="0"/>
              <a:t>Create Index/Document </a:t>
            </a:r>
            <a:endParaRPr sz="48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4805376" cy="3980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186376" y="1389043"/>
            <a:ext cx="4033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curl </a:t>
            </a:r>
            <a:r>
              <a:rPr lang="en-US" sz="2800" dirty="0">
                <a:solidFill>
                  <a:schemeClr val="bg1"/>
                </a:solidFill>
              </a:rPr>
              <a:t>-X PUT "</a:t>
            </a:r>
            <a:r>
              <a:rPr lang="en-US" sz="2800" dirty="0" smtClean="0">
                <a:solidFill>
                  <a:schemeClr val="bg1"/>
                </a:solidFill>
              </a:rPr>
              <a:t>localhost:9200/index1"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-31792" y="1123950"/>
            <a:ext cx="3048000" cy="182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4800" dirty="0" smtClean="0"/>
              <a:t>Delete </a:t>
            </a:r>
            <a:br>
              <a:rPr lang="en-US" sz="4800" dirty="0" smtClean="0"/>
            </a:br>
            <a:r>
              <a:rPr lang="en-US" sz="4800" dirty="0" smtClean="0"/>
              <a:t>Document</a:t>
            </a:r>
            <a:endParaRPr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92095"/>
            <a:ext cx="6035040" cy="491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94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6553200" cy="68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dirty="0" smtClean="0"/>
              <a:t>Update Document</a:t>
            </a:r>
            <a:endParaRPr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254" y="905370"/>
            <a:ext cx="7595746" cy="433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8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What is Elasticsearch?</a:t>
            </a:r>
            <a:endParaRPr sz="4800" dirty="0"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57200" y="1581150"/>
            <a:ext cx="8077200" cy="31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smtClean="0"/>
              <a:t>?  </a:t>
            </a:r>
            <a:r>
              <a:rPr lang="en-US" sz="3600" dirty="0" smtClean="0"/>
              <a:t>is a </a:t>
            </a:r>
            <a:r>
              <a:rPr lang="en-US" sz="3600" b="1" i="1" dirty="0" smtClean="0"/>
              <a:t>search engine </a:t>
            </a:r>
            <a:r>
              <a:rPr lang="en-US" sz="3600" dirty="0" smtClean="0"/>
              <a:t>based on the Lucene library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800" dirty="0" smtClean="0"/>
          </a:p>
          <a:p>
            <a:pPr lvl="0" indent="-457200">
              <a:buClr>
                <a:schemeClr val="dk1"/>
              </a:buClr>
              <a:buSzPts val="1100"/>
              <a:buFontTx/>
              <a:buChar char="-"/>
            </a:pPr>
            <a:r>
              <a:rPr lang="en-US" sz="2400" dirty="0" smtClean="0"/>
              <a:t>- Free and Open Source </a:t>
            </a:r>
            <a:r>
              <a:rPr lang="en-US" sz="2400" dirty="0"/>
              <a:t>distributed inverted </a:t>
            </a:r>
            <a:r>
              <a:rPr lang="en-US" sz="2400" dirty="0" smtClean="0"/>
              <a:t>index</a:t>
            </a:r>
          </a:p>
          <a:p>
            <a:pPr lvl="0" indent="-457200">
              <a:buClr>
                <a:schemeClr val="dk1"/>
              </a:buClr>
              <a:buSzPts val="1100"/>
              <a:buFontTx/>
              <a:buChar char="-"/>
            </a:pPr>
            <a:r>
              <a:rPr lang="en-US" sz="2400" dirty="0" smtClean="0"/>
              <a:t>- </a:t>
            </a:r>
            <a:r>
              <a:rPr lang="en-GB" sz="2400" dirty="0"/>
              <a:t>Build on top of Apache </a:t>
            </a:r>
            <a:r>
              <a:rPr lang="en-GB" sz="2400" dirty="0" smtClean="0"/>
              <a:t>Lucene</a:t>
            </a:r>
            <a:endParaRPr lang="en-US" sz="2400" dirty="0" smtClean="0"/>
          </a:p>
          <a:p>
            <a:pPr lvl="0" indent="-457200">
              <a:buClr>
                <a:schemeClr val="dk1"/>
              </a:buClr>
              <a:buSzPts val="1100"/>
              <a:buFontTx/>
              <a:buChar char="-"/>
            </a:pPr>
            <a:r>
              <a:rPr lang="en-US" sz="2400" dirty="0" smtClean="0"/>
              <a:t>- </a:t>
            </a:r>
            <a:r>
              <a:rPr lang="en-GB" sz="2400" dirty="0" smtClean="0"/>
              <a:t>Developed </a:t>
            </a:r>
            <a:r>
              <a:rPr lang="en-GB" sz="2400" dirty="0"/>
              <a:t>in Java, so inherently </a:t>
            </a:r>
            <a:r>
              <a:rPr lang="en-GB" sz="2400" dirty="0" smtClean="0"/>
              <a:t>cross-</a:t>
            </a:r>
            <a:r>
              <a:rPr lang="en-GB" sz="2400" dirty="0" err="1" smtClean="0"/>
              <a:t>plateform</a:t>
            </a:r>
            <a:endParaRPr lang="en-GB" sz="2400" dirty="0" smtClean="0"/>
          </a:p>
          <a:p>
            <a:pPr lvl="0" indent="-457200">
              <a:buClr>
                <a:schemeClr val="dk1"/>
              </a:buClr>
              <a:buSzPts val="1100"/>
              <a:buFontTx/>
              <a:buChar char="-"/>
            </a:pPr>
            <a:r>
              <a:rPr lang="en-GB" sz="2400" dirty="0" smtClean="0"/>
              <a:t>- Released in Feb,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5791200" cy="68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dirty="0" smtClean="0"/>
              <a:t>Search Document</a:t>
            </a:r>
            <a:endParaRPr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861" y="749366"/>
            <a:ext cx="8025339" cy="4489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6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685800" y="133350"/>
            <a:ext cx="3200400" cy="60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dirty="0" smtClean="0"/>
              <a:t>Query DSL</a:t>
            </a:r>
            <a:endParaRPr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398" y="666750"/>
            <a:ext cx="3933825" cy="439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01764"/>
            <a:ext cx="3048000" cy="4308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209800" y="895350"/>
            <a:ext cx="29718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860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525" y="1140540"/>
            <a:ext cx="6467475" cy="3990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23555" y="3022673"/>
            <a:ext cx="43434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b="0" dirty="0" smtClean="0">
                <a:solidFill>
                  <a:srgbClr val="FF0000"/>
                </a:solidFill>
              </a:rPr>
              <a:t>http://localhost:5601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3350"/>
            <a:ext cx="2514600" cy="701425"/>
          </a:xfrm>
        </p:spPr>
        <p:txBody>
          <a:bodyPr/>
          <a:lstStyle/>
          <a:p>
            <a:r>
              <a:rPr lang="en-US" sz="4800" dirty="0" err="1" smtClean="0"/>
              <a:t>Kibana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52400" y="127635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Titillium Web" panose="020B0604020202020204" charset="0"/>
              </a:rPr>
              <a:t>? </a:t>
            </a:r>
            <a:r>
              <a:rPr lang="en-GB" sz="2400" dirty="0" smtClean="0">
                <a:solidFill>
                  <a:schemeClr val="bg1"/>
                </a:solidFill>
                <a:latin typeface="Titillium Web" panose="020B0604020202020204" charset="0"/>
              </a:rPr>
              <a:t> Open </a:t>
            </a:r>
            <a:r>
              <a:rPr lang="en-GB" sz="2400" dirty="0">
                <a:solidFill>
                  <a:schemeClr val="bg1"/>
                </a:solidFill>
                <a:latin typeface="Titillium Web" panose="020B0604020202020204" charset="0"/>
              </a:rPr>
              <a:t>source data visualization plugin for </a:t>
            </a:r>
            <a:r>
              <a:rPr lang="en-GB" sz="2400" dirty="0" smtClean="0">
                <a:solidFill>
                  <a:schemeClr val="bg1"/>
                </a:solidFill>
                <a:latin typeface="Titillium Web" panose="020B0604020202020204" charset="0"/>
              </a:rPr>
              <a:t>ES</a:t>
            </a:r>
            <a:endParaRPr lang="en-US" sz="2400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9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9123"/>
            <a:ext cx="5486400" cy="513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04800" y="133350"/>
            <a:ext cx="1981200" cy="685800"/>
          </a:xfrm>
        </p:spPr>
        <p:txBody>
          <a:bodyPr/>
          <a:lstStyle/>
          <a:p>
            <a:r>
              <a:rPr lang="en-US" sz="4800" dirty="0" err="1" smtClean="0"/>
              <a:t>Kibana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1989214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668"/>
            <a:ext cx="6238875" cy="517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3350"/>
            <a:ext cx="1981200" cy="685800"/>
          </a:xfrm>
        </p:spPr>
        <p:txBody>
          <a:bodyPr/>
          <a:lstStyle/>
          <a:p>
            <a:r>
              <a:rPr lang="en-US" sz="4800" dirty="0" err="1" smtClean="0"/>
              <a:t>Kibana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4001543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8;p33"/>
          <p:cNvSpPr txBox="1">
            <a:spLocks/>
          </p:cNvSpPr>
          <p:nvPr/>
        </p:nvSpPr>
        <p:spPr>
          <a:xfrm>
            <a:off x="2895600" y="1962150"/>
            <a:ext cx="3276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6000" dirty="0" smtClean="0"/>
              <a:t>THANKS!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12"/>
          <p:cNvSpPr txBox="1">
            <a:spLocks/>
          </p:cNvSpPr>
          <p:nvPr/>
        </p:nvSpPr>
        <p:spPr>
          <a:xfrm>
            <a:off x="838200" y="342750"/>
            <a:ext cx="2971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"/>
              <a:buNone/>
              <a:defRPr sz="48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7" name="Google Shape;82;p15"/>
          <p:cNvSpPr txBox="1">
            <a:spLocks/>
          </p:cNvSpPr>
          <p:nvPr/>
        </p:nvSpPr>
        <p:spPr>
          <a:xfrm>
            <a:off x="1524000" y="1319192"/>
            <a:ext cx="5486400" cy="358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dirty="0"/>
              <a:t>Easy to Scale (Distributed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dirty="0"/>
              <a:t>RESTful API </a:t>
            </a:r>
            <a:endParaRPr lang="en-US" dirty="0" smtClean="0"/>
          </a:p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GB" dirty="0"/>
              <a:t>Build on top of Apache Lucene </a:t>
            </a:r>
            <a:endParaRPr lang="en-GB" dirty="0" smtClean="0"/>
          </a:p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dirty="0"/>
              <a:t>Excellent Query DSL </a:t>
            </a:r>
            <a:endParaRPr lang="en-US" dirty="0" smtClean="0"/>
          </a:p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dirty="0"/>
              <a:t>Multi-tenancy </a:t>
            </a:r>
            <a:endParaRPr lang="en-US" dirty="0" smtClean="0"/>
          </a:p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GB" dirty="0" smtClean="0"/>
              <a:t>Advanced </a:t>
            </a:r>
            <a:r>
              <a:rPr lang="en-GB" dirty="0"/>
              <a:t>search features (Full Text</a:t>
            </a:r>
            <a:r>
              <a:rPr lang="en-GB" dirty="0" smtClean="0"/>
              <a:t>)</a:t>
            </a:r>
          </a:p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dirty="0"/>
              <a:t>Document Oriented </a:t>
            </a:r>
            <a:endParaRPr lang="en-US" dirty="0" smtClean="0"/>
          </a:p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dirty="0" smtClean="0"/>
              <a:t>Per-operation </a:t>
            </a:r>
            <a:r>
              <a:rPr lang="en-US" dirty="0"/>
              <a:t>Persistence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81000" y="533449"/>
            <a:ext cx="5257800" cy="6252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0" dirty="0"/>
              <a:t>Easy to Scale (Distributed)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85800" y="1371649"/>
            <a:ext cx="8229600" cy="15240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FontTx/>
              <a:buChar char="-"/>
            </a:pPr>
            <a:r>
              <a:rPr lang="en-GB" dirty="0" smtClean="0"/>
              <a:t>Start from small</a:t>
            </a:r>
            <a:r>
              <a:rPr lang="en-GB" dirty="0"/>
              <a:t>, but </a:t>
            </a:r>
            <a:r>
              <a:rPr lang="en-GB" dirty="0" smtClean="0"/>
              <a:t>can grow </a:t>
            </a:r>
            <a:r>
              <a:rPr lang="en-GB" dirty="0"/>
              <a:t>with </a:t>
            </a:r>
            <a:r>
              <a:rPr lang="en-GB" dirty="0" smtClean="0"/>
              <a:t>your</a:t>
            </a:r>
            <a:r>
              <a:rPr lang="en-GB" dirty="0"/>
              <a:t> </a:t>
            </a:r>
            <a:r>
              <a:rPr lang="en-GB" dirty="0" smtClean="0"/>
              <a:t>business</a:t>
            </a:r>
          </a:p>
          <a:p>
            <a:pPr lvl="0">
              <a:buFontTx/>
              <a:buChar char="-"/>
            </a:pPr>
            <a:r>
              <a:rPr lang="en-GB" dirty="0" smtClean="0"/>
              <a:t>Scalable </a:t>
            </a:r>
            <a:r>
              <a:rPr lang="en-GB" dirty="0"/>
              <a:t>horizontally out of the </a:t>
            </a:r>
            <a:r>
              <a:rPr lang="en-GB" dirty="0" smtClean="0"/>
              <a:t>box. As </a:t>
            </a:r>
            <a:r>
              <a:rPr lang="en-GB" dirty="0"/>
              <a:t>you </a:t>
            </a:r>
            <a:r>
              <a:rPr lang="en-GB" dirty="0" smtClean="0"/>
              <a:t>need more </a:t>
            </a:r>
            <a:r>
              <a:rPr lang="en-GB" dirty="0"/>
              <a:t>capacity, just add more </a:t>
            </a:r>
            <a:r>
              <a:rPr lang="en-GB" dirty="0" smtClean="0"/>
              <a:t>nodes</a:t>
            </a: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5" name="Google Shape;81;p15"/>
          <p:cNvSpPr txBox="1">
            <a:spLocks/>
          </p:cNvSpPr>
          <p:nvPr/>
        </p:nvSpPr>
        <p:spPr>
          <a:xfrm>
            <a:off x="427426" y="2976244"/>
            <a:ext cx="2917804" cy="6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b="0" dirty="0" smtClean="0"/>
              <a:t>RESTful API</a:t>
            </a:r>
            <a:endParaRPr lang="en-US" dirty="0"/>
          </a:p>
        </p:txBody>
      </p:sp>
      <p:sp>
        <p:nvSpPr>
          <p:cNvPr id="6" name="Google Shape;82;p15"/>
          <p:cNvSpPr txBox="1">
            <a:spLocks/>
          </p:cNvSpPr>
          <p:nvPr/>
        </p:nvSpPr>
        <p:spPr>
          <a:xfrm>
            <a:off x="730713" y="3657648"/>
            <a:ext cx="8229600" cy="97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>
              <a:buFontTx/>
              <a:buChar char="-"/>
            </a:pPr>
            <a:r>
              <a:rPr lang="en-GB" dirty="0" smtClean="0"/>
              <a:t>API driven. Almost </a:t>
            </a:r>
            <a:r>
              <a:rPr lang="en-GB" dirty="0"/>
              <a:t>any action can be performed using </a:t>
            </a:r>
            <a:r>
              <a:rPr lang="en-GB" dirty="0" smtClean="0"/>
              <a:t>a simple RESTful </a:t>
            </a:r>
            <a:r>
              <a:rPr lang="en-GB" dirty="0"/>
              <a:t>API using JSON over HTTP.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4350"/>
            <a:ext cx="6019800" cy="704800"/>
          </a:xfrm>
        </p:spPr>
        <p:txBody>
          <a:bodyPr/>
          <a:lstStyle/>
          <a:p>
            <a:r>
              <a:rPr lang="en-GB" sz="3600" b="0" dirty="0" smtClean="0"/>
              <a:t>Built </a:t>
            </a:r>
            <a:r>
              <a:rPr lang="en-GB" sz="3600" b="0" dirty="0"/>
              <a:t>on top of Apache Lucene</a:t>
            </a:r>
            <a:r>
              <a:rPr lang="en-GB" sz="3600" dirty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57350"/>
            <a:ext cx="5181600" cy="297180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Lucene </a:t>
            </a:r>
            <a:r>
              <a:rPr lang="en-GB" dirty="0"/>
              <a:t>is a high performance, full-featured </a:t>
            </a:r>
            <a:r>
              <a:rPr lang="en-GB" dirty="0" smtClean="0"/>
              <a:t>Information Retrieval </a:t>
            </a:r>
            <a:r>
              <a:rPr lang="en-GB" dirty="0"/>
              <a:t>library, written in </a:t>
            </a:r>
            <a:r>
              <a:rPr lang="en-GB" dirty="0" smtClean="0"/>
              <a:t>Java</a:t>
            </a:r>
          </a:p>
          <a:p>
            <a:pPr marL="76200" indent="0"/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Lucene is </a:t>
            </a:r>
            <a:r>
              <a:rPr lang="en-GB" dirty="0"/>
              <a:t>stable, proven technology, and continuously being</a:t>
            </a:r>
            <a:br>
              <a:rPr lang="en-GB" dirty="0"/>
            </a:br>
            <a:r>
              <a:rPr lang="en-GB" dirty="0"/>
              <a:t>added with more features and best </a:t>
            </a:r>
            <a:r>
              <a:rPr lang="en-GB" dirty="0" smtClean="0"/>
              <a:t>practices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856807"/>
            <a:ext cx="3107540" cy="139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8200" y="1371649"/>
            <a:ext cx="7543800" cy="152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en-GB" dirty="0" smtClean="0"/>
              <a:t>Exposes </a:t>
            </a:r>
            <a:r>
              <a:rPr lang="en-GB" dirty="0"/>
              <a:t>a very complex and capable query </a:t>
            </a:r>
            <a:r>
              <a:rPr lang="en-GB" dirty="0" smtClean="0"/>
              <a:t>DSL</a:t>
            </a:r>
            <a:r>
              <a:rPr lang="en-US" dirty="0"/>
              <a:t>(Domain Specific Language</a:t>
            </a:r>
            <a:r>
              <a:rPr lang="en-US" dirty="0" smtClean="0"/>
              <a:t>)</a:t>
            </a:r>
            <a:endParaRPr lang="en-GB" dirty="0" smtClean="0"/>
          </a:p>
          <a:p>
            <a:pPr marL="342900" lvl="0" indent="-342900">
              <a:buFontTx/>
              <a:buChar char="-"/>
            </a:pPr>
            <a:r>
              <a:rPr lang="en-GB" dirty="0" smtClean="0"/>
              <a:t>Caching </a:t>
            </a:r>
            <a:r>
              <a:rPr lang="en-GB" dirty="0"/>
              <a:t>and </a:t>
            </a:r>
            <a:r>
              <a:rPr lang="en-GB" dirty="0" smtClean="0"/>
              <a:t>speed </a:t>
            </a:r>
            <a:r>
              <a:rPr lang="en-GB" dirty="0"/>
              <a:t>up common queries, or complex queries with parts that can be reused</a:t>
            </a:r>
            <a:br>
              <a:rPr lang="en-GB" dirty="0"/>
            </a:b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609649"/>
            <a:ext cx="6025500" cy="60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0" dirty="0"/>
              <a:t>Excellent Query DSL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7" name="Google Shape;114;p18"/>
          <p:cNvSpPr txBox="1">
            <a:spLocks/>
          </p:cNvSpPr>
          <p:nvPr/>
        </p:nvSpPr>
        <p:spPr>
          <a:xfrm>
            <a:off x="457200" y="3048049"/>
            <a:ext cx="6025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b="0" dirty="0"/>
              <a:t>Multi-tenancy</a:t>
            </a:r>
            <a:r>
              <a:rPr lang="en-US" dirty="0"/>
              <a:t> </a:t>
            </a:r>
          </a:p>
        </p:txBody>
      </p:sp>
      <p:sp>
        <p:nvSpPr>
          <p:cNvPr id="8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8200" y="3733849"/>
            <a:ext cx="8001000" cy="9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en-GB" dirty="0" smtClean="0"/>
              <a:t>Can </a:t>
            </a:r>
            <a:r>
              <a:rPr lang="en-GB" dirty="0"/>
              <a:t>host </a:t>
            </a:r>
            <a:r>
              <a:rPr lang="en-GB" dirty="0" smtClean="0"/>
              <a:t>multiple </a:t>
            </a:r>
            <a:r>
              <a:rPr lang="en-GB" dirty="0"/>
              <a:t>indexes on one </a:t>
            </a:r>
            <a:r>
              <a:rPr lang="en-GB" dirty="0" smtClean="0"/>
              <a:t>node </a:t>
            </a:r>
            <a:r>
              <a:rPr lang="en-GB" dirty="0"/>
              <a:t>or cluster</a:t>
            </a:r>
            <a:r>
              <a:rPr lang="en-GB" dirty="0" smtClean="0"/>
              <a:t>.</a:t>
            </a:r>
          </a:p>
          <a:p>
            <a:pPr marL="342900" lvl="0" indent="-342900">
              <a:buFontTx/>
              <a:buChar char="-"/>
            </a:pPr>
            <a:r>
              <a:rPr lang="en-GB" dirty="0" smtClean="0"/>
              <a:t>Can query </a:t>
            </a:r>
            <a:r>
              <a:rPr lang="en-GB" dirty="0"/>
              <a:t>multiple </a:t>
            </a:r>
            <a:r>
              <a:rPr lang="en-GB" dirty="0" smtClean="0"/>
              <a:t>types </a:t>
            </a:r>
            <a:r>
              <a:rPr lang="en-GB" dirty="0"/>
              <a:t>and multiple </a:t>
            </a:r>
            <a:r>
              <a:rPr lang="en-GB" dirty="0" smtClean="0"/>
              <a:t>indexes with </a:t>
            </a:r>
            <a:r>
              <a:rPr lang="en-GB" dirty="0"/>
              <a:t>one simple query </a:t>
            </a:r>
            <a:br>
              <a:rPr lang="en-GB" dirty="0"/>
            </a:br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8200" y="1104851"/>
            <a:ext cx="4800600" cy="971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en-GB" dirty="0"/>
              <a:t>Store complex real world entities </a:t>
            </a:r>
            <a:r>
              <a:rPr lang="en-GB" dirty="0" smtClean="0"/>
              <a:t>as </a:t>
            </a:r>
            <a:r>
              <a:rPr lang="en-GB" dirty="0"/>
              <a:t>structured </a:t>
            </a:r>
            <a:r>
              <a:rPr lang="en-GB" dirty="0" smtClean="0"/>
              <a:t>JSON documents 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361950"/>
            <a:ext cx="6025500" cy="60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0" dirty="0"/>
              <a:t>Document Oriented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7" name="Google Shape;114;p18"/>
          <p:cNvSpPr txBox="1">
            <a:spLocks/>
          </p:cNvSpPr>
          <p:nvPr/>
        </p:nvSpPr>
        <p:spPr>
          <a:xfrm>
            <a:off x="457200" y="2095451"/>
            <a:ext cx="6025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b="0" dirty="0"/>
              <a:t>Per-operation Persistence</a:t>
            </a:r>
            <a:r>
              <a:rPr lang="en-US" dirty="0"/>
              <a:t> </a:t>
            </a:r>
          </a:p>
        </p:txBody>
      </p:sp>
      <p:sp>
        <p:nvSpPr>
          <p:cNvPr id="8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8200" y="2857451"/>
            <a:ext cx="6019800" cy="16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en-GB" dirty="0" smtClean="0"/>
              <a:t>Puts </a:t>
            </a:r>
            <a:r>
              <a:rPr lang="en-GB" dirty="0"/>
              <a:t>your data safety first. </a:t>
            </a:r>
            <a:endParaRPr lang="en-GB" dirty="0" smtClean="0"/>
          </a:p>
          <a:p>
            <a:pPr marL="342900" lvl="0" indent="-342900">
              <a:buFontTx/>
              <a:buChar char="-"/>
            </a:pPr>
            <a:r>
              <a:rPr lang="en-GB" dirty="0" smtClean="0"/>
              <a:t>Document </a:t>
            </a:r>
            <a:r>
              <a:rPr lang="en-GB" dirty="0"/>
              <a:t>changes are recorded </a:t>
            </a:r>
            <a:r>
              <a:rPr lang="en-GB" dirty="0" smtClean="0"/>
              <a:t>in transaction </a:t>
            </a:r>
            <a:r>
              <a:rPr lang="en-GB" dirty="0"/>
              <a:t>logs on multiple nodes in the cluster to minimize the chance of </a:t>
            </a:r>
            <a:r>
              <a:rPr lang="en-GB" dirty="0" smtClean="0"/>
              <a:t>any data </a:t>
            </a:r>
            <a:r>
              <a:rPr lang="en-GB" dirty="0"/>
              <a:t>loss. </a:t>
            </a:r>
            <a:br>
              <a:rPr lang="en-GB" dirty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811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199" y="209550"/>
            <a:ext cx="5029200" cy="7776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dirty="0"/>
              <a:t>Basic Concepts </a:t>
            </a:r>
            <a:endParaRPr sz="4800"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2743200" cy="144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i="1" dirty="0" smtClean="0"/>
              <a:t>Cluster</a:t>
            </a:r>
            <a:endParaRPr sz="2800" b="1" i="1" dirty="0"/>
          </a:p>
          <a:p>
            <a:pPr marL="0" lvl="0" indent="0">
              <a:buNone/>
            </a:pPr>
            <a:r>
              <a:rPr lang="en-GB" sz="2800" dirty="0" smtClean="0"/>
              <a:t>consists </a:t>
            </a:r>
            <a:r>
              <a:rPr lang="en-GB" sz="2800" dirty="0"/>
              <a:t>of one or </a:t>
            </a:r>
            <a:r>
              <a:rPr lang="en-GB" sz="2800" dirty="0" smtClean="0"/>
              <a:t>  more nodes</a:t>
            </a:r>
            <a:endParaRPr sz="2800"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3091358" y="1200150"/>
            <a:ext cx="3044972" cy="144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i="1" dirty="0" smtClean="0"/>
              <a:t>Node</a:t>
            </a:r>
            <a:endParaRPr sz="2800" b="1" i="1" dirty="0"/>
          </a:p>
          <a:p>
            <a:pPr marL="0" lvl="0" indent="0">
              <a:buNone/>
            </a:pPr>
            <a:r>
              <a:rPr lang="en-GB" sz="2800" dirty="0" smtClean="0"/>
              <a:t>is </a:t>
            </a:r>
            <a:r>
              <a:rPr lang="en-GB" sz="2800" dirty="0"/>
              <a:t>a running instance of </a:t>
            </a:r>
            <a:r>
              <a:rPr lang="en-GB" sz="2800" dirty="0" err="1" smtClean="0"/>
              <a:t>elasticsearch</a:t>
            </a:r>
            <a:endParaRPr sz="2800"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3"/>
          </p:nvPr>
        </p:nvSpPr>
        <p:spPr>
          <a:xfrm>
            <a:off x="6400800" y="1200150"/>
            <a:ext cx="2743200" cy="12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i="1" dirty="0" smtClean="0"/>
              <a:t>Index</a:t>
            </a:r>
            <a:endParaRPr sz="2800" b="1" i="1" dirty="0"/>
          </a:p>
          <a:p>
            <a:pPr marL="0" lvl="0" indent="0">
              <a:buNone/>
            </a:pPr>
            <a:r>
              <a:rPr lang="en-GB" sz="2800" dirty="0" smtClean="0"/>
              <a:t>is </a:t>
            </a:r>
            <a:r>
              <a:rPr lang="en-GB" sz="2800" dirty="0"/>
              <a:t>like a ‘</a:t>
            </a:r>
            <a:r>
              <a:rPr lang="en-GB" sz="2800" dirty="0" smtClean="0"/>
              <a:t>database’ </a:t>
            </a:r>
            <a:r>
              <a:rPr lang="en-GB" sz="2800" dirty="0"/>
              <a:t>in a relational database </a:t>
            </a:r>
            <a:br>
              <a:rPr lang="en-GB" sz="2800" dirty="0"/>
            </a:br>
            <a:endParaRPr sz="2800" dirty="0"/>
          </a:p>
        </p:txBody>
      </p:sp>
      <p:sp>
        <p:nvSpPr>
          <p:cNvPr id="7" name="Google Shape;124;p19"/>
          <p:cNvSpPr txBox="1">
            <a:spLocks/>
          </p:cNvSpPr>
          <p:nvPr/>
        </p:nvSpPr>
        <p:spPr>
          <a:xfrm>
            <a:off x="228600" y="3028950"/>
            <a:ext cx="28194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1600"/>
              <a:buFont typeface="Titillium Web Light"/>
              <a:buChar char="▰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●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●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GB" sz="2800" b="1" i="1" dirty="0" smtClean="0"/>
              <a:t>Type</a:t>
            </a:r>
          </a:p>
          <a:p>
            <a:pPr marL="0" indent="0">
              <a:buNone/>
            </a:pPr>
            <a:r>
              <a:rPr lang="en-GB" sz="2800" dirty="0" smtClean="0"/>
              <a:t>is </a:t>
            </a:r>
            <a:r>
              <a:rPr lang="en-GB" sz="2800" dirty="0"/>
              <a:t>like a ‘table’ in a relational database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8" name="Google Shape;124;p19"/>
          <p:cNvSpPr txBox="1">
            <a:spLocks/>
          </p:cNvSpPr>
          <p:nvPr/>
        </p:nvSpPr>
        <p:spPr>
          <a:xfrm>
            <a:off x="3087362" y="3028950"/>
            <a:ext cx="3352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1600"/>
              <a:buFont typeface="Titillium Web Light"/>
              <a:buChar char="▰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●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●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GB" sz="2800" b="1" i="1" dirty="0" smtClean="0"/>
              <a:t>Document</a:t>
            </a:r>
          </a:p>
          <a:p>
            <a:pPr marL="0" indent="0">
              <a:buNone/>
            </a:pPr>
            <a:r>
              <a:rPr lang="en-GB" sz="2800" dirty="0"/>
              <a:t>is like a row in a table in a relational database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9" name="Google Shape;124;p19"/>
          <p:cNvSpPr txBox="1">
            <a:spLocks/>
          </p:cNvSpPr>
          <p:nvPr/>
        </p:nvSpPr>
        <p:spPr>
          <a:xfrm>
            <a:off x="6516362" y="3105150"/>
            <a:ext cx="239903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1600"/>
              <a:buFont typeface="Titillium Web Light"/>
              <a:buChar char="▰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●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●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○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tillium Web Light"/>
              <a:buChar char="■"/>
              <a:defRPr sz="16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n-GB" sz="2800" b="1" i="1" dirty="0" smtClean="0"/>
              <a:t>Field</a:t>
            </a:r>
          </a:p>
          <a:p>
            <a:pPr marL="0" indent="0">
              <a:buNone/>
            </a:pPr>
            <a:r>
              <a:rPr lang="en-GB" sz="2800" dirty="0"/>
              <a:t>is similar to a column in a table </a:t>
            </a:r>
            <a:r>
              <a:rPr lang="en-GB" sz="2800" dirty="0" smtClean="0"/>
              <a:t>in RDB</a:t>
            </a:r>
            <a:endParaRPr lang="en-GB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6" y="39109"/>
            <a:ext cx="9074314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19637"/>
      </p:ext>
    </p:extLst>
  </p:cSld>
  <p:clrMapOvr>
    <a:masterClrMapping/>
  </p:clrMapOvr>
</p:sld>
</file>

<file path=ppt/theme/theme1.xml><?xml version="1.0" encoding="utf-8"?>
<a:theme xmlns:a="http://schemas.openxmlformats.org/drawingml/2006/main" name="Ninac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448</Words>
  <Application>Microsoft Office PowerPoint</Application>
  <PresentationFormat>On-screen Show (16:9)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Titillium Web</vt:lpstr>
      <vt:lpstr>Titillium Web Light</vt:lpstr>
      <vt:lpstr>Ninacor template</vt:lpstr>
      <vt:lpstr>ELASTICSEARCH</vt:lpstr>
      <vt:lpstr>What is Elasticsearch?</vt:lpstr>
      <vt:lpstr>PowerPoint Presentation</vt:lpstr>
      <vt:lpstr>Easy to Scale (Distributed) </vt:lpstr>
      <vt:lpstr>Built on top of Apache Lucene </vt:lpstr>
      <vt:lpstr>Excellent Query DSL </vt:lpstr>
      <vt:lpstr>Document Oriented </vt:lpstr>
      <vt:lpstr>Basic Concepts </vt:lpstr>
      <vt:lpstr>PowerPoint Presentation</vt:lpstr>
      <vt:lpstr>Differences with Relational DB</vt:lpstr>
      <vt:lpstr>Insuitable Usecases of RDB</vt:lpstr>
      <vt:lpstr>E.x. 1</vt:lpstr>
      <vt:lpstr>E.x. 2</vt:lpstr>
      <vt:lpstr>Installation </vt:lpstr>
      <vt:lpstr>PowerPoint Presentation</vt:lpstr>
      <vt:lpstr>Are you alive “Elasticsaerch”?</vt:lpstr>
      <vt:lpstr>Create Index/Document </vt:lpstr>
      <vt:lpstr>Delete  Document</vt:lpstr>
      <vt:lpstr>Update Document</vt:lpstr>
      <vt:lpstr>Search Document</vt:lpstr>
      <vt:lpstr>Query DSL</vt:lpstr>
      <vt:lpstr>Kibana</vt:lpstr>
      <vt:lpstr>Kibana</vt:lpstr>
      <vt:lpstr>Kibana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ElasticSearch</dc:title>
  <cp:lastModifiedBy>Windows User</cp:lastModifiedBy>
  <cp:revision>29</cp:revision>
  <dcterms:modified xsi:type="dcterms:W3CDTF">2019-04-15T10:33:45Z</dcterms:modified>
</cp:coreProperties>
</file>