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68"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4" r:id="rId21"/>
    <p:sldId id="295" r:id="rId22"/>
    <p:sldId id="296" r:id="rId23"/>
    <p:sldId id="297" r:id="rId24"/>
    <p:sldId id="298" r:id="rId25"/>
    <p:sldId id="299" r:id="rId26"/>
    <p:sldId id="30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3399"/>
    <a:srgbClr val="FFCC66"/>
    <a:srgbClr val="363080"/>
    <a:srgbClr val="5850A5"/>
    <a:srgbClr val="342F61"/>
    <a:srgbClr val="463F83"/>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8" autoAdjust="0"/>
  </p:normalViewPr>
  <p:slideViewPr>
    <p:cSldViewPr>
      <p:cViewPr>
        <p:scale>
          <a:sx n="122" d="100"/>
          <a:sy n="122" d="100"/>
        </p:scale>
        <p:origin x="-1314"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6BDB54-1E2E-4880-B9B8-9B058242E7B2}" type="slidenum">
              <a:rPr lang="en-US" altLang="en-US"/>
              <a:pPr>
                <a:defRPr/>
              </a:pPr>
              <a:t>‹#›</a:t>
            </a:fld>
            <a:endParaRPr lang="en-US" altLang="en-US"/>
          </a:p>
        </p:txBody>
      </p:sp>
    </p:spTree>
    <p:extLst>
      <p:ext uri="{BB962C8B-B14F-4D97-AF65-F5344CB8AC3E}">
        <p14:creationId xmlns:p14="http://schemas.microsoft.com/office/powerpoint/2010/main" val="90197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DC8507-0358-4A55-8F5F-6E08C5118967}" type="slidenum">
              <a:rPr lang="en-GB" altLang="en-US"/>
              <a:pPr>
                <a:defRPr/>
              </a:pPr>
              <a:t>‹#›</a:t>
            </a:fld>
            <a:endParaRPr lang="en-GB" altLang="en-US"/>
          </a:p>
        </p:txBody>
      </p:sp>
    </p:spTree>
    <p:extLst>
      <p:ext uri="{BB962C8B-B14F-4D97-AF65-F5344CB8AC3E}">
        <p14:creationId xmlns:p14="http://schemas.microsoft.com/office/powerpoint/2010/main" val="708011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F8D8A4-FA2F-47E1-A0F6-4BF2658CEC40}" type="slidenum">
              <a:rPr lang="en-GB" altLang="en-US"/>
              <a:pPr/>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1344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10</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11</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12</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14</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15</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16</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17</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18</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19</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20</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21</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22</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24</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25</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26</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4</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5</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6</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7</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8</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756A9-2AB8-4D7E-963C-A78B3D5FB60E}" type="slidenum">
              <a:rPr lang="en-GB" altLang="en-US"/>
              <a:pPr/>
              <a:t>9</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3668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58"/>
          <p:cNvSpPr>
            <a:spLocks/>
          </p:cNvSpPr>
          <p:nvPr/>
        </p:nvSpPr>
        <p:spPr bwMode="auto">
          <a:xfrm>
            <a:off x="-33338" y="-33338"/>
            <a:ext cx="9577388" cy="6818313"/>
          </a:xfrm>
          <a:custGeom>
            <a:avLst/>
            <a:gdLst>
              <a:gd name="T0" fmla="*/ 7938 w 6033"/>
              <a:gd name="T1" fmla="*/ 0 h 4295"/>
              <a:gd name="T2" fmla="*/ 9210675 w 6033"/>
              <a:gd name="T3" fmla="*/ 22225 h 4295"/>
              <a:gd name="T4" fmla="*/ 9210675 w 6033"/>
              <a:gd name="T5" fmla="*/ 6199188 h 4295"/>
              <a:gd name="T6" fmla="*/ 8042275 w 6033"/>
              <a:gd name="T7" fmla="*/ 3733800 h 4295"/>
              <a:gd name="T8" fmla="*/ 0 w 6033"/>
              <a:gd name="T9" fmla="*/ 4930775 h 4295"/>
              <a:gd name="T10" fmla="*/ 7938 w 6033"/>
              <a:gd name="T11" fmla="*/ 0 h 42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3" h="4295">
                <a:moveTo>
                  <a:pt x="5" y="0"/>
                </a:moveTo>
                <a:lnTo>
                  <a:pt x="5802" y="14"/>
                </a:lnTo>
                <a:lnTo>
                  <a:pt x="5802" y="3905"/>
                </a:lnTo>
                <a:cubicBezTo>
                  <a:pt x="5679" y="4295"/>
                  <a:pt x="6033" y="2484"/>
                  <a:pt x="5066" y="2352"/>
                </a:cubicBezTo>
                <a:cubicBezTo>
                  <a:pt x="4099" y="2221"/>
                  <a:pt x="843" y="3497"/>
                  <a:pt x="0" y="3106"/>
                </a:cubicBezTo>
                <a:lnTo>
                  <a:pt x="5" y="0"/>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GB"/>
          </a:p>
        </p:txBody>
      </p:sp>
      <p:grpSp>
        <p:nvGrpSpPr>
          <p:cNvPr id="5" name="Group 93"/>
          <p:cNvGrpSpPr>
            <a:grpSpLocks/>
          </p:cNvGrpSpPr>
          <p:nvPr/>
        </p:nvGrpSpPr>
        <p:grpSpPr bwMode="auto">
          <a:xfrm>
            <a:off x="6076950" y="152400"/>
            <a:ext cx="2846388" cy="3313113"/>
            <a:chOff x="3107" y="1003"/>
            <a:chExt cx="2495" cy="2903"/>
          </a:xfrm>
        </p:grpSpPr>
        <p:grpSp>
          <p:nvGrpSpPr>
            <p:cNvPr id="6" name="Group 84"/>
            <p:cNvGrpSpPr>
              <a:grpSpLocks/>
            </p:cNvGrpSpPr>
            <p:nvPr userDrawn="1"/>
          </p:nvGrpSpPr>
          <p:grpSpPr bwMode="auto">
            <a:xfrm>
              <a:off x="3107" y="2001"/>
              <a:ext cx="1905" cy="1905"/>
              <a:chOff x="1655" y="3067"/>
              <a:chExt cx="975" cy="975"/>
            </a:xfrm>
          </p:grpSpPr>
          <p:sp>
            <p:nvSpPr>
              <p:cNvPr id="13" name="AutoShape 85"/>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4" name="AutoShape 86"/>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7" name="Group 87"/>
            <p:cNvGrpSpPr>
              <a:grpSpLocks/>
            </p:cNvGrpSpPr>
            <p:nvPr userDrawn="1"/>
          </p:nvGrpSpPr>
          <p:grpSpPr bwMode="auto">
            <a:xfrm>
              <a:off x="4921" y="2228"/>
              <a:ext cx="567" cy="567"/>
              <a:chOff x="1655" y="3067"/>
              <a:chExt cx="975" cy="975"/>
            </a:xfrm>
          </p:grpSpPr>
          <p:sp>
            <p:nvSpPr>
              <p:cNvPr id="11" name="AutoShape 88"/>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2" name="AutoShape 89"/>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8" name="Group 90"/>
            <p:cNvGrpSpPr>
              <a:grpSpLocks/>
            </p:cNvGrpSpPr>
            <p:nvPr userDrawn="1"/>
          </p:nvGrpSpPr>
          <p:grpSpPr bwMode="auto">
            <a:xfrm>
              <a:off x="4309" y="1003"/>
              <a:ext cx="1293" cy="1293"/>
              <a:chOff x="1655" y="3067"/>
              <a:chExt cx="975" cy="975"/>
            </a:xfrm>
          </p:grpSpPr>
          <p:sp>
            <p:nvSpPr>
              <p:cNvPr id="9" name="AutoShape 91"/>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 name="AutoShape 92"/>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sp>
        <p:nvSpPr>
          <p:cNvPr id="4102" name="Rectangle 6"/>
          <p:cNvSpPr>
            <a:spLocks noGrp="1" noChangeArrowheads="1"/>
          </p:cNvSpPr>
          <p:nvPr>
            <p:ph type="ctrTitle"/>
          </p:nvPr>
        </p:nvSpPr>
        <p:spPr>
          <a:xfrm>
            <a:off x="792163" y="1881188"/>
            <a:ext cx="5580062" cy="1655762"/>
          </a:xfrm>
        </p:spPr>
        <p:txBody>
          <a:bodyPr/>
          <a:lstStyle>
            <a:lvl1pPr>
              <a:defRPr/>
            </a:lvl1pPr>
          </a:lstStyle>
          <a:p>
            <a:pPr lvl="0"/>
            <a:r>
              <a:rPr lang="en-US" altLang="en-US" noProof="0" smtClean="0"/>
              <a:t>Click to edit Master title style</a:t>
            </a:r>
          </a:p>
        </p:txBody>
      </p:sp>
      <p:sp>
        <p:nvSpPr>
          <p:cNvPr id="4103" name="Rectangle 7"/>
          <p:cNvSpPr>
            <a:spLocks noGrp="1" noChangeArrowheads="1"/>
          </p:cNvSpPr>
          <p:nvPr>
            <p:ph type="subTitle" idx="1"/>
          </p:nvPr>
        </p:nvSpPr>
        <p:spPr>
          <a:xfrm>
            <a:off x="4500563" y="4689475"/>
            <a:ext cx="4319587" cy="1355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Tx/>
              <a:buNone/>
              <a:defRPr sz="2000"/>
            </a:lvl1pPr>
          </a:lstStyle>
          <a:p>
            <a:pPr lvl="0"/>
            <a:r>
              <a:rPr lang="en-US" altLang="en-US" noProof="0" smtClean="0"/>
              <a:t>Click to edit Master subtitle style</a:t>
            </a:r>
          </a:p>
        </p:txBody>
      </p:sp>
      <p:sp>
        <p:nvSpPr>
          <p:cNvPr id="15" name="Rectangle 11"/>
          <p:cNvSpPr>
            <a:spLocks noGrp="1" noChangeArrowheads="1"/>
          </p:cNvSpPr>
          <p:nvPr>
            <p:ph type="dt" sz="half" idx="10"/>
          </p:nvPr>
        </p:nvSpPr>
        <p:spPr>
          <a:xfrm>
            <a:off x="457200" y="6605588"/>
            <a:ext cx="2133600" cy="279400"/>
          </a:xfrm>
        </p:spPr>
        <p:txBody>
          <a:bodyPr/>
          <a:lstStyle>
            <a:lvl1pPr>
              <a:defRPr smtClean="0"/>
            </a:lvl1pPr>
          </a:lstStyle>
          <a:p>
            <a:pPr>
              <a:defRPr/>
            </a:pPr>
            <a:endParaRPr lang="en-US" altLang="en-US"/>
          </a:p>
        </p:txBody>
      </p:sp>
      <p:sp>
        <p:nvSpPr>
          <p:cNvPr id="16" name="Rectangle 12"/>
          <p:cNvSpPr>
            <a:spLocks noGrp="1" noChangeArrowheads="1"/>
          </p:cNvSpPr>
          <p:nvPr>
            <p:ph type="ftr" sz="quarter" idx="11"/>
          </p:nvPr>
        </p:nvSpPr>
        <p:spPr bwMode="auto">
          <a:xfrm>
            <a:off x="3124200" y="6605588"/>
            <a:ext cx="2895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7" name="Rectangle 13"/>
          <p:cNvSpPr>
            <a:spLocks noGrp="1" noChangeArrowheads="1"/>
          </p:cNvSpPr>
          <p:nvPr>
            <p:ph type="sldNum" sz="quarter" idx="12"/>
          </p:nvPr>
        </p:nvSpPr>
        <p:spPr>
          <a:xfrm>
            <a:off x="6877050" y="6605588"/>
            <a:ext cx="2133600" cy="279400"/>
          </a:xfrm>
        </p:spPr>
        <p:txBody>
          <a:bodyPr/>
          <a:lstStyle>
            <a:lvl1pPr>
              <a:defRPr smtClean="0"/>
            </a:lvl1pPr>
          </a:lstStyle>
          <a:p>
            <a:pPr>
              <a:defRPr/>
            </a:pPr>
            <a:fld id="{AF053F55-DE99-411F-B15A-517EA056EE0B}" type="slidenum">
              <a:rPr lang="en-US" altLang="en-US"/>
              <a:pPr>
                <a:defRPr/>
              </a:pPr>
              <a:t>‹#›</a:t>
            </a:fld>
            <a:endParaRPr lang="en-US" altLang="en-US"/>
          </a:p>
        </p:txBody>
      </p:sp>
    </p:spTree>
    <p:extLst>
      <p:ext uri="{BB962C8B-B14F-4D97-AF65-F5344CB8AC3E}">
        <p14:creationId xmlns:p14="http://schemas.microsoft.com/office/powerpoint/2010/main" val="405193032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1FDC0E20-3963-47E0-A66A-91CECD62A85A}" type="slidenum">
              <a:rPr lang="en-US" altLang="en-US"/>
              <a:pPr>
                <a:defRPr/>
              </a:pPr>
              <a:t>‹#›</a:t>
            </a:fld>
            <a:endParaRPr lang="en-US" altLang="en-US"/>
          </a:p>
        </p:txBody>
      </p:sp>
    </p:spTree>
    <p:extLst>
      <p:ext uri="{BB962C8B-B14F-4D97-AF65-F5344CB8AC3E}">
        <p14:creationId xmlns:p14="http://schemas.microsoft.com/office/powerpoint/2010/main" val="377667784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88913"/>
            <a:ext cx="2071688" cy="5437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67425"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0F1E542B-1D34-4BEA-BF3D-6264B5841CD9}" type="slidenum">
              <a:rPr lang="en-US" altLang="en-US"/>
              <a:pPr>
                <a:defRPr/>
              </a:pPr>
              <a:t>‹#›</a:t>
            </a:fld>
            <a:endParaRPr lang="en-US" altLang="en-US"/>
          </a:p>
        </p:txBody>
      </p:sp>
    </p:spTree>
    <p:extLst>
      <p:ext uri="{BB962C8B-B14F-4D97-AF65-F5344CB8AC3E}">
        <p14:creationId xmlns:p14="http://schemas.microsoft.com/office/powerpoint/2010/main" val="1121858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16113"/>
            <a:ext cx="8291513" cy="3709987"/>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0FF7F018-7A00-4A03-BA3C-9E757E78B8FB}" type="slidenum">
              <a:rPr lang="en-US" altLang="en-US"/>
              <a:pPr>
                <a:defRPr/>
              </a:pPr>
              <a:t>‹#›</a:t>
            </a:fld>
            <a:endParaRPr lang="en-US" altLang="en-US"/>
          </a:p>
        </p:txBody>
      </p:sp>
    </p:spTree>
    <p:extLst>
      <p:ext uri="{BB962C8B-B14F-4D97-AF65-F5344CB8AC3E}">
        <p14:creationId xmlns:p14="http://schemas.microsoft.com/office/powerpoint/2010/main" val="333494485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916113"/>
            <a:ext cx="8291513" cy="3709987"/>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A56908BA-B702-45B5-9E33-F5B3E76B7F39}" type="slidenum">
              <a:rPr lang="en-US" altLang="en-US"/>
              <a:pPr>
                <a:defRPr/>
              </a:pPr>
              <a:t>‹#›</a:t>
            </a:fld>
            <a:endParaRPr lang="en-US" altLang="en-US"/>
          </a:p>
        </p:txBody>
      </p:sp>
    </p:spTree>
    <p:extLst>
      <p:ext uri="{BB962C8B-B14F-4D97-AF65-F5344CB8AC3E}">
        <p14:creationId xmlns:p14="http://schemas.microsoft.com/office/powerpoint/2010/main" val="29668971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64C63F87-83D8-4C7E-9716-EEF69E9D39D4}" type="slidenum">
              <a:rPr lang="en-US" altLang="en-US"/>
              <a:pPr>
                <a:defRPr/>
              </a:pPr>
              <a:t>‹#›</a:t>
            </a:fld>
            <a:endParaRPr lang="en-US" altLang="en-US"/>
          </a:p>
        </p:txBody>
      </p:sp>
    </p:spTree>
    <p:extLst>
      <p:ext uri="{BB962C8B-B14F-4D97-AF65-F5344CB8AC3E}">
        <p14:creationId xmlns:p14="http://schemas.microsoft.com/office/powerpoint/2010/main" val="295163083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7C87DCB0-8CEB-4C83-86DB-2124D2596EEF}" type="slidenum">
              <a:rPr lang="en-US" altLang="en-US"/>
              <a:pPr>
                <a:defRPr/>
              </a:pPr>
              <a:t>‹#›</a:t>
            </a:fld>
            <a:endParaRPr lang="en-US" altLang="en-US"/>
          </a:p>
        </p:txBody>
      </p:sp>
    </p:spTree>
    <p:extLst>
      <p:ext uri="{BB962C8B-B14F-4D97-AF65-F5344CB8AC3E}">
        <p14:creationId xmlns:p14="http://schemas.microsoft.com/office/powerpoint/2010/main" val="138709384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7EC75554-53EC-4A38-BA87-45926BD04C99}" type="slidenum">
              <a:rPr lang="en-US" altLang="en-US"/>
              <a:pPr>
                <a:defRPr/>
              </a:pPr>
              <a:t>‹#›</a:t>
            </a:fld>
            <a:endParaRPr lang="en-US" altLang="en-US"/>
          </a:p>
        </p:txBody>
      </p:sp>
    </p:spTree>
    <p:extLst>
      <p:ext uri="{BB962C8B-B14F-4D97-AF65-F5344CB8AC3E}">
        <p14:creationId xmlns:p14="http://schemas.microsoft.com/office/powerpoint/2010/main" val="236571454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2ED0E6B0-A604-4BEC-8220-782102B92FE0}" type="slidenum">
              <a:rPr lang="en-US" altLang="en-US"/>
              <a:pPr>
                <a:defRPr/>
              </a:pPr>
              <a:t>‹#›</a:t>
            </a:fld>
            <a:endParaRPr lang="en-US" altLang="en-US"/>
          </a:p>
        </p:txBody>
      </p:sp>
    </p:spTree>
    <p:extLst>
      <p:ext uri="{BB962C8B-B14F-4D97-AF65-F5344CB8AC3E}">
        <p14:creationId xmlns:p14="http://schemas.microsoft.com/office/powerpoint/2010/main" val="127542674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AE53156D-1B8B-44CC-BB08-1494A175885A}" type="slidenum">
              <a:rPr lang="en-US" altLang="en-US"/>
              <a:pPr>
                <a:defRPr/>
              </a:pPr>
              <a:t>‹#›</a:t>
            </a:fld>
            <a:endParaRPr lang="en-US" altLang="en-US"/>
          </a:p>
        </p:txBody>
      </p:sp>
    </p:spTree>
    <p:extLst>
      <p:ext uri="{BB962C8B-B14F-4D97-AF65-F5344CB8AC3E}">
        <p14:creationId xmlns:p14="http://schemas.microsoft.com/office/powerpoint/2010/main" val="7641971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2976AA46-FFCB-440D-BDA9-278BFF04D9FB}" type="slidenum">
              <a:rPr lang="en-US" altLang="en-US"/>
              <a:pPr>
                <a:defRPr/>
              </a:pPr>
              <a:t>‹#›</a:t>
            </a:fld>
            <a:endParaRPr lang="en-US" altLang="en-US"/>
          </a:p>
        </p:txBody>
      </p:sp>
    </p:spTree>
    <p:extLst>
      <p:ext uri="{BB962C8B-B14F-4D97-AF65-F5344CB8AC3E}">
        <p14:creationId xmlns:p14="http://schemas.microsoft.com/office/powerpoint/2010/main" val="411712771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67BFC8DE-79AC-4E60-ACEE-E01B2DECC3EB}" type="slidenum">
              <a:rPr lang="en-US" altLang="en-US"/>
              <a:pPr>
                <a:defRPr/>
              </a:pPr>
              <a:t>‹#›</a:t>
            </a:fld>
            <a:endParaRPr lang="en-US" altLang="en-US"/>
          </a:p>
        </p:txBody>
      </p:sp>
    </p:spTree>
    <p:extLst>
      <p:ext uri="{BB962C8B-B14F-4D97-AF65-F5344CB8AC3E}">
        <p14:creationId xmlns:p14="http://schemas.microsoft.com/office/powerpoint/2010/main" val="419133084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FFFAAF81-261C-42D6-AA5E-E114F8F9C463}" type="slidenum">
              <a:rPr lang="en-US" altLang="en-US"/>
              <a:pPr>
                <a:defRPr/>
              </a:pPr>
              <a:t>‹#›</a:t>
            </a:fld>
            <a:endParaRPr lang="en-US" altLang="en-US"/>
          </a:p>
        </p:txBody>
      </p:sp>
    </p:spTree>
    <p:extLst>
      <p:ext uri="{BB962C8B-B14F-4D97-AF65-F5344CB8AC3E}">
        <p14:creationId xmlns:p14="http://schemas.microsoft.com/office/powerpoint/2010/main" val="142639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B2CAF035-8C5D-4359-A659-63E362325A8F}" type="slidenum">
              <a:rPr lang="en-US" altLang="en-US"/>
              <a:pPr>
                <a:defRPr/>
              </a:pPr>
              <a:t>‹#›</a:t>
            </a:fld>
            <a:endParaRPr lang="en-US" altLang="en-US"/>
          </a:p>
        </p:txBody>
      </p:sp>
    </p:spTree>
    <p:extLst>
      <p:ext uri="{BB962C8B-B14F-4D97-AF65-F5344CB8AC3E}">
        <p14:creationId xmlns:p14="http://schemas.microsoft.com/office/powerpoint/2010/main" val="60485413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12"/>
          <p:cNvSpPr>
            <a:spLocks/>
          </p:cNvSpPr>
          <p:nvPr/>
        </p:nvSpPr>
        <p:spPr bwMode="auto">
          <a:xfrm>
            <a:off x="-17463" y="6223000"/>
            <a:ext cx="9172576" cy="661988"/>
          </a:xfrm>
          <a:custGeom>
            <a:avLst/>
            <a:gdLst>
              <a:gd name="T0" fmla="*/ 9161463 w 5778"/>
              <a:gd name="T1" fmla="*/ 639763 h 417"/>
              <a:gd name="T2" fmla="*/ 6350 w 5778"/>
              <a:gd name="T3" fmla="*/ 661988 h 417"/>
              <a:gd name="T4" fmla="*/ 0 w 5778"/>
              <a:gd name="T5" fmla="*/ 38100 h 417"/>
              <a:gd name="T6" fmla="*/ 3521075 w 5778"/>
              <a:gd name="T7" fmla="*/ 431800 h 417"/>
              <a:gd name="T8" fmla="*/ 9172576 w 5778"/>
              <a:gd name="T9" fmla="*/ 144463 h 417"/>
              <a:gd name="T10" fmla="*/ 9161463 w 5778"/>
              <a:gd name="T11" fmla="*/ 639763 h 4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 h="417">
                <a:moveTo>
                  <a:pt x="5771" y="403"/>
                </a:moveTo>
                <a:lnTo>
                  <a:pt x="4" y="417"/>
                </a:lnTo>
                <a:lnTo>
                  <a:pt x="0" y="24"/>
                </a:lnTo>
                <a:cubicBezTo>
                  <a:pt x="369" y="0"/>
                  <a:pt x="1255" y="261"/>
                  <a:pt x="2218" y="272"/>
                </a:cubicBezTo>
                <a:cubicBezTo>
                  <a:pt x="3181" y="283"/>
                  <a:pt x="5186" y="69"/>
                  <a:pt x="5778" y="91"/>
                </a:cubicBezTo>
                <a:lnTo>
                  <a:pt x="5771" y="403"/>
                </a:lnTo>
                <a:close/>
              </a:path>
            </a:pathLst>
          </a:cu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88900" dir="5400000" algn="ctr" rotWithShape="0">
                    <a:schemeClr val="bg2"/>
                  </a:outerShdw>
                </a:effectLst>
              </a14:hiddenEffects>
            </a:ext>
          </a:extLst>
        </p:spPr>
        <p:txBody>
          <a:bodyPr/>
          <a:lstStyle/>
          <a:p>
            <a:endParaRPr lang="en-GB"/>
          </a:p>
        </p:txBody>
      </p:sp>
      <p:sp>
        <p:nvSpPr>
          <p:cNvPr id="1027" name="Freeform 111"/>
          <p:cNvSpPr>
            <a:spLocks/>
          </p:cNvSpPr>
          <p:nvPr/>
        </p:nvSpPr>
        <p:spPr bwMode="auto">
          <a:xfrm>
            <a:off x="-33338" y="-44450"/>
            <a:ext cx="9580563" cy="2173288"/>
          </a:xfrm>
          <a:custGeom>
            <a:avLst/>
            <a:gdLst>
              <a:gd name="T0" fmla="*/ 7938 w 6035"/>
              <a:gd name="T1" fmla="*/ 11113 h 1369"/>
              <a:gd name="T2" fmla="*/ 9232900 w 6035"/>
              <a:gd name="T3" fmla="*/ 0 h 1369"/>
              <a:gd name="T4" fmla="*/ 9232900 w 6035"/>
              <a:gd name="T5" fmla="*/ 1982788 h 1369"/>
              <a:gd name="T6" fmla="*/ 8042275 w 6035"/>
              <a:gd name="T7" fmla="*/ 1146175 h 1369"/>
              <a:gd name="T8" fmla="*/ 0 w 6035"/>
              <a:gd name="T9" fmla="*/ 1509713 h 1369"/>
              <a:gd name="T10" fmla="*/ 7938 w 6035"/>
              <a:gd name="T11" fmla="*/ 11113 h 13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5" h="1369">
                <a:moveTo>
                  <a:pt x="5" y="7"/>
                </a:moveTo>
                <a:lnTo>
                  <a:pt x="5816" y="0"/>
                </a:lnTo>
                <a:lnTo>
                  <a:pt x="5816" y="1249"/>
                </a:lnTo>
                <a:cubicBezTo>
                  <a:pt x="5691" y="1369"/>
                  <a:pt x="6035" y="772"/>
                  <a:pt x="5066" y="722"/>
                </a:cubicBezTo>
                <a:cubicBezTo>
                  <a:pt x="4097" y="672"/>
                  <a:pt x="843" y="1070"/>
                  <a:pt x="0" y="951"/>
                </a:cubicBezTo>
                <a:lnTo>
                  <a:pt x="5" y="7"/>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GB"/>
          </a:p>
        </p:txBody>
      </p:sp>
      <p:sp>
        <p:nvSpPr>
          <p:cNvPr id="1028" name="Rectangle 2"/>
          <p:cNvSpPr>
            <a:spLocks noGrp="1" noChangeArrowheads="1"/>
          </p:cNvSpPr>
          <p:nvPr>
            <p:ph type="title"/>
          </p:nvPr>
        </p:nvSpPr>
        <p:spPr bwMode="auto">
          <a:xfrm>
            <a:off x="457200" y="188913"/>
            <a:ext cx="81105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4"/>
          <p:cNvSpPr>
            <a:spLocks noGrp="1" noChangeArrowheads="1"/>
          </p:cNvSpPr>
          <p:nvPr>
            <p:ph type="dt" sz="half" idx="2"/>
          </p:nvPr>
        </p:nvSpPr>
        <p:spPr bwMode="auto">
          <a:xfrm>
            <a:off x="277813" y="64976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794500" y="64976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F7ACECE-22ED-4942-9FF2-90C500EACE1D}" type="slidenum">
              <a:rPr lang="en-US" altLang="en-US"/>
              <a:pPr>
                <a:defRPr/>
              </a:pPr>
              <a:t>‹#›</a:t>
            </a:fld>
            <a:endParaRPr lang="en-US" altLang="en-US"/>
          </a:p>
        </p:txBody>
      </p:sp>
      <p:grpSp>
        <p:nvGrpSpPr>
          <p:cNvPr id="1031" name="Group 122"/>
          <p:cNvGrpSpPr>
            <a:grpSpLocks/>
          </p:cNvGrpSpPr>
          <p:nvPr/>
        </p:nvGrpSpPr>
        <p:grpSpPr bwMode="auto">
          <a:xfrm>
            <a:off x="7696200" y="5192713"/>
            <a:ext cx="1236663" cy="1439862"/>
            <a:chOff x="3107" y="1003"/>
            <a:chExt cx="2495" cy="2903"/>
          </a:xfrm>
        </p:grpSpPr>
        <p:grpSp>
          <p:nvGrpSpPr>
            <p:cNvPr id="1033" name="Group 113"/>
            <p:cNvGrpSpPr>
              <a:grpSpLocks/>
            </p:cNvGrpSpPr>
            <p:nvPr userDrawn="1"/>
          </p:nvGrpSpPr>
          <p:grpSpPr bwMode="auto">
            <a:xfrm>
              <a:off x="3107" y="2001"/>
              <a:ext cx="1905" cy="1905"/>
              <a:chOff x="1655" y="3067"/>
              <a:chExt cx="975" cy="975"/>
            </a:xfrm>
          </p:grpSpPr>
          <p:sp>
            <p:nvSpPr>
              <p:cNvPr id="1040" name="AutoShape 114"/>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41" name="AutoShape 115"/>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1034" name="Group 116"/>
            <p:cNvGrpSpPr>
              <a:grpSpLocks/>
            </p:cNvGrpSpPr>
            <p:nvPr userDrawn="1"/>
          </p:nvGrpSpPr>
          <p:grpSpPr bwMode="auto">
            <a:xfrm>
              <a:off x="4921" y="2228"/>
              <a:ext cx="567" cy="567"/>
              <a:chOff x="1655" y="3067"/>
              <a:chExt cx="975" cy="975"/>
            </a:xfrm>
          </p:grpSpPr>
          <p:sp>
            <p:nvSpPr>
              <p:cNvPr id="1038" name="AutoShape 117"/>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39" name="AutoShape 118"/>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619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1035" name="Group 119"/>
            <p:cNvGrpSpPr>
              <a:grpSpLocks/>
            </p:cNvGrpSpPr>
            <p:nvPr userDrawn="1"/>
          </p:nvGrpSpPr>
          <p:grpSpPr bwMode="auto">
            <a:xfrm>
              <a:off x="4309" y="1003"/>
              <a:ext cx="1293" cy="1293"/>
              <a:chOff x="1655" y="3067"/>
              <a:chExt cx="975" cy="975"/>
            </a:xfrm>
          </p:grpSpPr>
          <p:sp>
            <p:nvSpPr>
              <p:cNvPr id="1036" name="AutoShape 120"/>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37" name="AutoShape 121"/>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sp>
        <p:nvSpPr>
          <p:cNvPr id="1032" name="AutoShape 3"/>
          <p:cNvSpPr>
            <a:spLocks noGrp="1" noChangeArrowheads="1"/>
          </p:cNvSpPr>
          <p:nvPr>
            <p:ph type="body" idx="1"/>
          </p:nvPr>
        </p:nvSpPr>
        <p:spPr bwMode="auto">
          <a:xfrm>
            <a:off x="457200" y="1916113"/>
            <a:ext cx="8291513" cy="3709987"/>
          </a:xfrm>
          <a:prstGeom prst="roundRect">
            <a:avLst>
              <a:gd name="adj" fmla="val 16667"/>
            </a:avLst>
          </a:prstGeom>
          <a:solidFill>
            <a:schemeClr val="accent1">
              <a:alpha val="3019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git-tutorial.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dirty="0" smtClean="0"/>
              <a:t>Introduction of Common Services</a:t>
            </a:r>
            <a:endParaRPr lang="en-US" altLang="en-US" dirty="0" smtClean="0"/>
          </a:p>
        </p:txBody>
      </p:sp>
      <p:sp>
        <p:nvSpPr>
          <p:cNvPr id="5123" name="Rectangle 3"/>
          <p:cNvSpPr>
            <a:spLocks noGrp="1" noChangeArrowheads="1"/>
          </p:cNvSpPr>
          <p:nvPr>
            <p:ph type="subTitle" idx="1"/>
          </p:nvPr>
        </p:nvSpPr>
        <p:spPr>
          <a:xfrm>
            <a:off x="4499992" y="5229200"/>
            <a:ext cx="4319587" cy="899765"/>
          </a:xfrm>
          <a:noFill/>
        </p:spPr>
        <p:txBody>
          <a:bodyPr/>
          <a:lstStyle/>
          <a:p>
            <a:pPr marL="342900" indent="-342900" eaLnBrk="1" hangingPunct="1">
              <a:buFontTx/>
              <a:buChar char="-"/>
            </a:pPr>
            <a:r>
              <a:rPr lang="en-GB" altLang="en-US" dirty="0" smtClean="0"/>
              <a:t>Git(</a:t>
            </a:r>
            <a:r>
              <a:rPr lang="en-GB" altLang="en-US" dirty="0" err="1" smtClean="0"/>
              <a:t>Bitbucket</a:t>
            </a:r>
            <a:r>
              <a:rPr lang="en-GB" altLang="en-US" dirty="0" smtClean="0"/>
              <a:t>, </a:t>
            </a:r>
            <a:r>
              <a:rPr lang="en-GB" altLang="en-US" dirty="0" err="1" smtClean="0"/>
              <a:t>Github</a:t>
            </a:r>
            <a:r>
              <a:rPr lang="en-GB" altLang="en-US" dirty="0" smtClean="0"/>
              <a:t>, </a:t>
            </a:r>
            <a:r>
              <a:rPr lang="en-GB" altLang="en-US" dirty="0" err="1" smtClean="0"/>
              <a:t>Gitlab</a:t>
            </a:r>
            <a:r>
              <a:rPr lang="en-GB" altLang="en-US" dirty="0" smtClean="0"/>
              <a:t>)</a:t>
            </a:r>
          </a:p>
          <a:p>
            <a:pPr marL="342900" indent="-342900" eaLnBrk="1" hangingPunct="1">
              <a:buFontTx/>
              <a:buChar char="-"/>
            </a:pPr>
            <a:r>
              <a:rPr lang="en-GB" altLang="en-US" dirty="0" smtClean="0"/>
              <a:t>Connecting Server</a:t>
            </a:r>
            <a:endParaRPr lang="en-US" altLang="en-US"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3" name="Rectangle 2"/>
          <p:cNvSpPr/>
          <p:nvPr/>
        </p:nvSpPr>
        <p:spPr>
          <a:xfrm>
            <a:off x="251520" y="1556792"/>
            <a:ext cx="1569660" cy="830997"/>
          </a:xfrm>
          <a:prstGeom prst="rect">
            <a:avLst/>
          </a:prstGeom>
        </p:spPr>
        <p:txBody>
          <a:bodyPr wrap="none">
            <a:spAutoFit/>
          </a:bodyPr>
          <a:lstStyle/>
          <a:p>
            <a:pPr lvl="0"/>
            <a:r>
              <a:rPr lang="en-US" dirty="0"/>
              <a:t> 2</a:t>
            </a:r>
            <a:r>
              <a:rPr lang="en-US" dirty="0" smtClean="0"/>
              <a:t>) Clone</a:t>
            </a:r>
          </a:p>
          <a:p>
            <a:pPr lvl="0"/>
            <a:endParaRPr lang="en-US" dirty="0" smtClean="0"/>
          </a:p>
          <a:p>
            <a:pPr lvl="0"/>
            <a:r>
              <a:rPr lang="en-US" sz="1200" dirty="0"/>
              <a:t> </a:t>
            </a:r>
            <a:r>
              <a:rPr lang="en-US" sz="1200" dirty="0" smtClean="0"/>
              <a:t>    -Using Https Link</a:t>
            </a:r>
            <a:endParaRPr lang="en-US" sz="1200" dirty="0"/>
          </a:p>
        </p:txBody>
      </p:sp>
      <p:sp>
        <p:nvSpPr>
          <p:cNvPr id="9" name="Text Box 8"/>
          <p:cNvSpPr txBox="1">
            <a:spLocks noChangeArrowheads="1"/>
          </p:cNvSpPr>
          <p:nvPr/>
        </p:nvSpPr>
        <p:spPr bwMode="auto">
          <a:xfrm>
            <a:off x="539552" y="4222829"/>
            <a:ext cx="35232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In this case, you will need to copy the https link of the repository and then clone the repo with this link.(see below screenshot)</a:t>
            </a:r>
          </a:p>
        </p:txBody>
      </p:sp>
      <p:sp>
        <p:nvSpPr>
          <p:cNvPr id="10" name="Text Box 8"/>
          <p:cNvSpPr txBox="1">
            <a:spLocks noChangeArrowheads="1"/>
          </p:cNvSpPr>
          <p:nvPr/>
        </p:nvSpPr>
        <p:spPr bwMode="auto">
          <a:xfrm>
            <a:off x="4283968" y="2249289"/>
            <a:ext cx="4248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While cloning, you will need to type your account credentials(if it is using </a:t>
            </a:r>
            <a:r>
              <a:rPr lang="en-US" sz="1200" dirty="0" err="1"/>
              <a:t>bitbucket</a:t>
            </a:r>
            <a:r>
              <a:rPr lang="en-US" sz="1200" dirty="0"/>
              <a:t>, then you will need to input </a:t>
            </a:r>
            <a:r>
              <a:rPr lang="en-US" sz="1200" dirty="0" err="1"/>
              <a:t>bitbucket</a:t>
            </a:r>
            <a:r>
              <a:rPr lang="en-US" sz="1200" dirty="0"/>
              <a:t> account credential) on the following confirm dialog.(You will see this confirm dialog when only using Https link of repo</a:t>
            </a:r>
            <a:r>
              <a:rPr lang="en-US" sz="1200" dirty="0" smtClean="0"/>
              <a:t>.)</a:t>
            </a:r>
            <a:endParaRPr lang="en-US" sz="1200" dirty="0"/>
          </a:p>
        </p:txBody>
      </p:sp>
      <p:pic>
        <p:nvPicPr>
          <p:cNvPr id="8" name="Picture 7"/>
          <p:cNvPicPr/>
          <p:nvPr/>
        </p:nvPicPr>
        <p:blipFill>
          <a:blip r:embed="rId3"/>
          <a:stretch>
            <a:fillRect/>
          </a:stretch>
        </p:blipFill>
        <p:spPr>
          <a:xfrm>
            <a:off x="611560" y="2550755"/>
            <a:ext cx="3456384" cy="1598325"/>
          </a:xfrm>
          <a:prstGeom prst="rect">
            <a:avLst/>
          </a:prstGeom>
          <a:effectLst>
            <a:glow rad="114300">
              <a:schemeClr val="accent1"/>
            </a:glow>
          </a:effectLst>
        </p:spPr>
      </p:pic>
      <p:pic>
        <p:nvPicPr>
          <p:cNvPr id="11" name="Picture 10"/>
          <p:cNvPicPr/>
          <p:nvPr/>
        </p:nvPicPr>
        <p:blipFill>
          <a:blip r:embed="rId4"/>
          <a:stretch>
            <a:fillRect/>
          </a:stretch>
        </p:blipFill>
        <p:spPr>
          <a:xfrm>
            <a:off x="616733" y="4941168"/>
            <a:ext cx="3523219" cy="958527"/>
          </a:xfrm>
          <a:prstGeom prst="rect">
            <a:avLst/>
          </a:prstGeom>
        </p:spPr>
      </p:pic>
      <p:pic>
        <p:nvPicPr>
          <p:cNvPr id="12" name="Picture 11"/>
          <p:cNvPicPr/>
          <p:nvPr/>
        </p:nvPicPr>
        <p:blipFill>
          <a:blip r:embed="rId5"/>
          <a:stretch>
            <a:fillRect/>
          </a:stretch>
        </p:blipFill>
        <p:spPr>
          <a:xfrm>
            <a:off x="4427984" y="3349917"/>
            <a:ext cx="3024336" cy="2756560"/>
          </a:xfrm>
          <a:prstGeom prst="rect">
            <a:avLst/>
          </a:prstGeom>
        </p:spPr>
      </p:pic>
    </p:spTree>
    <p:extLst>
      <p:ext uri="{BB962C8B-B14F-4D97-AF65-F5344CB8AC3E}">
        <p14:creationId xmlns:p14="http://schemas.microsoft.com/office/powerpoint/2010/main" val="349090579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3" name="Rectangle 2"/>
          <p:cNvSpPr/>
          <p:nvPr/>
        </p:nvSpPr>
        <p:spPr>
          <a:xfrm>
            <a:off x="251520" y="1556792"/>
            <a:ext cx="1547218" cy="369332"/>
          </a:xfrm>
          <a:prstGeom prst="rect">
            <a:avLst/>
          </a:prstGeom>
        </p:spPr>
        <p:txBody>
          <a:bodyPr wrap="none">
            <a:spAutoFit/>
          </a:bodyPr>
          <a:lstStyle/>
          <a:p>
            <a:pPr lvl="0"/>
            <a:r>
              <a:rPr lang="en-US" dirty="0"/>
              <a:t> </a:t>
            </a:r>
            <a:r>
              <a:rPr lang="en-US" sz="1200" dirty="0" smtClean="0"/>
              <a:t>    -Using SSH Link</a:t>
            </a:r>
            <a:endParaRPr lang="en-US" sz="1200" dirty="0"/>
          </a:p>
        </p:txBody>
      </p:sp>
      <p:sp>
        <p:nvSpPr>
          <p:cNvPr id="9" name="Text Box 8"/>
          <p:cNvSpPr txBox="1">
            <a:spLocks noChangeArrowheads="1"/>
          </p:cNvSpPr>
          <p:nvPr/>
        </p:nvSpPr>
        <p:spPr bwMode="auto">
          <a:xfrm>
            <a:off x="4211960" y="1913015"/>
            <a:ext cx="4392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In this case, you will need to add your computer </a:t>
            </a:r>
            <a:r>
              <a:rPr lang="en-US" sz="1200" dirty="0" err="1"/>
              <a:t>ssh</a:t>
            </a:r>
            <a:r>
              <a:rPr lang="en-US" sz="1200" dirty="0"/>
              <a:t> public key on settings page.</a:t>
            </a:r>
          </a:p>
        </p:txBody>
      </p:sp>
      <p:pic>
        <p:nvPicPr>
          <p:cNvPr id="13" name="Picture 12"/>
          <p:cNvPicPr/>
          <p:nvPr/>
        </p:nvPicPr>
        <p:blipFill>
          <a:blip r:embed="rId3"/>
          <a:stretch>
            <a:fillRect/>
          </a:stretch>
        </p:blipFill>
        <p:spPr>
          <a:xfrm>
            <a:off x="616733" y="1926124"/>
            <a:ext cx="2924175" cy="1601470"/>
          </a:xfrm>
          <a:prstGeom prst="rect">
            <a:avLst/>
          </a:prstGeom>
        </p:spPr>
      </p:pic>
      <p:sp>
        <p:nvSpPr>
          <p:cNvPr id="2" name="Right Arrow 1"/>
          <p:cNvSpPr/>
          <p:nvPr/>
        </p:nvSpPr>
        <p:spPr>
          <a:xfrm>
            <a:off x="3707904" y="263691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4"/>
          <a:stretch>
            <a:fillRect/>
          </a:stretch>
        </p:blipFill>
        <p:spPr>
          <a:xfrm>
            <a:off x="4283968" y="2348880"/>
            <a:ext cx="4289231" cy="1157683"/>
          </a:xfrm>
          <a:prstGeom prst="rect">
            <a:avLst/>
          </a:prstGeom>
        </p:spPr>
      </p:pic>
      <p:sp>
        <p:nvSpPr>
          <p:cNvPr id="15" name="Text Box 8"/>
          <p:cNvSpPr txBox="1">
            <a:spLocks noChangeArrowheads="1"/>
          </p:cNvSpPr>
          <p:nvPr/>
        </p:nvSpPr>
        <p:spPr bwMode="auto">
          <a:xfrm>
            <a:off x="616733" y="3717032"/>
            <a:ext cx="7987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If your computer does not have these key files set, then you can create this by using the following </a:t>
            </a:r>
            <a:r>
              <a:rPr lang="en-US" sz="1200" dirty="0" err="1"/>
              <a:t>git</a:t>
            </a:r>
            <a:r>
              <a:rPr lang="en-US" sz="1200" dirty="0"/>
              <a:t> command.</a:t>
            </a:r>
          </a:p>
        </p:txBody>
      </p:sp>
      <p:pic>
        <p:nvPicPr>
          <p:cNvPr id="16" name="Picture 15"/>
          <p:cNvPicPr/>
          <p:nvPr/>
        </p:nvPicPr>
        <p:blipFill>
          <a:blip r:embed="rId5"/>
          <a:stretch>
            <a:fillRect/>
          </a:stretch>
        </p:blipFill>
        <p:spPr>
          <a:xfrm>
            <a:off x="757170" y="4437112"/>
            <a:ext cx="2158646" cy="1152128"/>
          </a:xfrm>
          <a:prstGeom prst="rect">
            <a:avLst/>
          </a:prstGeom>
        </p:spPr>
      </p:pic>
      <p:sp>
        <p:nvSpPr>
          <p:cNvPr id="17" name="Text Box 8"/>
          <p:cNvSpPr txBox="1">
            <a:spLocks noChangeArrowheads="1"/>
          </p:cNvSpPr>
          <p:nvPr/>
        </p:nvSpPr>
        <p:spPr bwMode="auto">
          <a:xfrm>
            <a:off x="3347864" y="4869160"/>
            <a:ext cx="475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Then it will be generated under C:/&gt;Users/&lt;Account Name&gt;/.</a:t>
            </a:r>
            <a:r>
              <a:rPr lang="en-US" sz="1200" dirty="0" err="1"/>
              <a:t>ssh</a:t>
            </a:r>
            <a:r>
              <a:rPr lang="en-US" sz="1200" dirty="0"/>
              <a:t>/</a:t>
            </a:r>
          </a:p>
        </p:txBody>
      </p:sp>
    </p:spTree>
    <p:extLst>
      <p:ext uri="{BB962C8B-B14F-4D97-AF65-F5344CB8AC3E}">
        <p14:creationId xmlns:p14="http://schemas.microsoft.com/office/powerpoint/2010/main" val="18061453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9" name="Text Box 8"/>
          <p:cNvSpPr txBox="1">
            <a:spLocks noChangeArrowheads="1"/>
          </p:cNvSpPr>
          <p:nvPr/>
        </p:nvSpPr>
        <p:spPr bwMode="auto">
          <a:xfrm>
            <a:off x="899592" y="2420888"/>
            <a:ext cx="7632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The </a:t>
            </a:r>
            <a:r>
              <a:rPr lang="en-US" sz="1200" dirty="0" err="1"/>
              <a:t>known_hosts</a:t>
            </a:r>
            <a:r>
              <a:rPr lang="en-US" sz="1200" dirty="0"/>
              <a:t> file will include all server address to which you are going to try to access with this keys set.</a:t>
            </a:r>
          </a:p>
        </p:txBody>
      </p:sp>
      <p:pic>
        <p:nvPicPr>
          <p:cNvPr id="12" name="Picture 11"/>
          <p:cNvPicPr/>
          <p:nvPr/>
        </p:nvPicPr>
        <p:blipFill>
          <a:blip r:embed="rId3"/>
          <a:stretch>
            <a:fillRect/>
          </a:stretch>
        </p:blipFill>
        <p:spPr>
          <a:xfrm>
            <a:off x="1691680" y="3140968"/>
            <a:ext cx="5943600" cy="1781175"/>
          </a:xfrm>
          <a:prstGeom prst="rect">
            <a:avLst/>
          </a:prstGeom>
        </p:spPr>
      </p:pic>
    </p:spTree>
    <p:extLst>
      <p:ext uri="{BB962C8B-B14F-4D97-AF65-F5344CB8AC3E}">
        <p14:creationId xmlns:p14="http://schemas.microsoft.com/office/powerpoint/2010/main" val="375492956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9" name="Text Box 8"/>
          <p:cNvSpPr txBox="1">
            <a:spLocks noChangeArrowheads="1"/>
          </p:cNvSpPr>
          <p:nvPr/>
        </p:nvSpPr>
        <p:spPr bwMode="auto">
          <a:xfrm>
            <a:off x="1115616" y="1628800"/>
            <a:ext cx="68407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After creating </a:t>
            </a:r>
            <a:r>
              <a:rPr lang="en-US" sz="1200" dirty="0" err="1"/>
              <a:t>ssh</a:t>
            </a:r>
            <a:r>
              <a:rPr lang="en-US" sz="1200" dirty="0"/>
              <a:t> key files set, you will need to add the public key content under the settings page.</a:t>
            </a:r>
          </a:p>
        </p:txBody>
      </p:sp>
      <p:pic>
        <p:nvPicPr>
          <p:cNvPr id="7" name="Picture 6"/>
          <p:cNvPicPr/>
          <p:nvPr/>
        </p:nvPicPr>
        <p:blipFill>
          <a:blip r:embed="rId3"/>
          <a:stretch>
            <a:fillRect/>
          </a:stretch>
        </p:blipFill>
        <p:spPr>
          <a:xfrm>
            <a:off x="1475656" y="2060848"/>
            <a:ext cx="2736304" cy="4464496"/>
          </a:xfrm>
          <a:prstGeom prst="rect">
            <a:avLst/>
          </a:prstGeom>
        </p:spPr>
      </p:pic>
      <p:sp>
        <p:nvSpPr>
          <p:cNvPr id="2" name="Right Arrow 1"/>
          <p:cNvSpPr/>
          <p:nvPr/>
        </p:nvSpPr>
        <p:spPr>
          <a:xfrm>
            <a:off x="4427984" y="4005064"/>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4"/>
          <a:stretch>
            <a:fillRect/>
          </a:stretch>
        </p:blipFill>
        <p:spPr>
          <a:xfrm>
            <a:off x="4932040" y="2061774"/>
            <a:ext cx="2592288" cy="4463570"/>
          </a:xfrm>
          <a:prstGeom prst="rect">
            <a:avLst/>
          </a:prstGeom>
        </p:spPr>
      </p:pic>
    </p:spTree>
    <p:extLst>
      <p:ext uri="{BB962C8B-B14F-4D97-AF65-F5344CB8AC3E}">
        <p14:creationId xmlns:p14="http://schemas.microsoft.com/office/powerpoint/2010/main" val="228229391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9" name="Text Box 8"/>
          <p:cNvSpPr txBox="1">
            <a:spLocks noChangeArrowheads="1"/>
          </p:cNvSpPr>
          <p:nvPr/>
        </p:nvSpPr>
        <p:spPr bwMode="auto">
          <a:xfrm>
            <a:off x="1475656" y="4952201"/>
            <a:ext cx="6408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As you can see from the above screen shot, you can add several keys under your account</a:t>
            </a:r>
            <a:r>
              <a:rPr lang="en-US" sz="1200" dirty="0" smtClean="0"/>
              <a:t>.</a:t>
            </a:r>
          </a:p>
          <a:p>
            <a:endParaRPr lang="en-US" sz="1200" dirty="0"/>
          </a:p>
          <a:p>
            <a:r>
              <a:rPr lang="en-US" sz="1200" dirty="0"/>
              <a:t>That is, it means you can work on several machines with one account.</a:t>
            </a:r>
          </a:p>
        </p:txBody>
      </p:sp>
      <p:pic>
        <p:nvPicPr>
          <p:cNvPr id="7" name="Picture 6"/>
          <p:cNvPicPr/>
          <p:nvPr/>
        </p:nvPicPr>
        <p:blipFill>
          <a:blip r:embed="rId3"/>
          <a:stretch>
            <a:fillRect/>
          </a:stretch>
        </p:blipFill>
        <p:spPr>
          <a:xfrm>
            <a:off x="736104" y="1850153"/>
            <a:ext cx="3475856" cy="2304256"/>
          </a:xfrm>
          <a:prstGeom prst="rect">
            <a:avLst/>
          </a:prstGeom>
        </p:spPr>
      </p:pic>
      <p:pic>
        <p:nvPicPr>
          <p:cNvPr id="8" name="Picture 7"/>
          <p:cNvPicPr/>
          <p:nvPr/>
        </p:nvPicPr>
        <p:blipFill>
          <a:blip r:embed="rId4"/>
          <a:stretch>
            <a:fillRect/>
          </a:stretch>
        </p:blipFill>
        <p:spPr>
          <a:xfrm>
            <a:off x="4499992" y="1829229"/>
            <a:ext cx="3960440" cy="2325180"/>
          </a:xfrm>
          <a:prstGeom prst="rect">
            <a:avLst/>
          </a:prstGeom>
        </p:spPr>
      </p:pic>
    </p:spTree>
    <p:extLst>
      <p:ext uri="{BB962C8B-B14F-4D97-AF65-F5344CB8AC3E}">
        <p14:creationId xmlns:p14="http://schemas.microsoft.com/office/powerpoint/2010/main" val="76727803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9" name="Text Box 8"/>
          <p:cNvSpPr txBox="1">
            <a:spLocks noChangeArrowheads="1"/>
          </p:cNvSpPr>
          <p:nvPr/>
        </p:nvSpPr>
        <p:spPr bwMode="auto">
          <a:xfrm>
            <a:off x="899592" y="1988840"/>
            <a:ext cx="7632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So after adding your </a:t>
            </a:r>
            <a:r>
              <a:rPr lang="en-US" sz="1200" dirty="0" err="1"/>
              <a:t>ssh</a:t>
            </a:r>
            <a:r>
              <a:rPr lang="en-US" sz="1200" dirty="0"/>
              <a:t> public key under your account settings page, then you can clone any private repositories which you can access to using SSH links.</a:t>
            </a:r>
          </a:p>
        </p:txBody>
      </p:sp>
      <p:pic>
        <p:nvPicPr>
          <p:cNvPr id="7" name="Picture 6"/>
          <p:cNvPicPr/>
          <p:nvPr/>
        </p:nvPicPr>
        <p:blipFill>
          <a:blip r:embed="rId3"/>
          <a:stretch>
            <a:fillRect/>
          </a:stretch>
        </p:blipFill>
        <p:spPr>
          <a:xfrm>
            <a:off x="2826380" y="2573064"/>
            <a:ext cx="3473812" cy="3736256"/>
          </a:xfrm>
          <a:prstGeom prst="rect">
            <a:avLst/>
          </a:prstGeom>
        </p:spPr>
      </p:pic>
    </p:spTree>
    <p:extLst>
      <p:ext uri="{BB962C8B-B14F-4D97-AF65-F5344CB8AC3E}">
        <p14:creationId xmlns:p14="http://schemas.microsoft.com/office/powerpoint/2010/main" val="207001970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3" name="Rectangle 2"/>
          <p:cNvSpPr/>
          <p:nvPr/>
        </p:nvSpPr>
        <p:spPr>
          <a:xfrm>
            <a:off x="251520" y="1556792"/>
            <a:ext cx="2608406" cy="369332"/>
          </a:xfrm>
          <a:prstGeom prst="rect">
            <a:avLst/>
          </a:prstGeom>
        </p:spPr>
        <p:txBody>
          <a:bodyPr wrap="none">
            <a:spAutoFit/>
          </a:bodyPr>
          <a:lstStyle/>
          <a:p>
            <a:r>
              <a:rPr lang="en-US" dirty="0"/>
              <a:t> 2</a:t>
            </a:r>
            <a:r>
              <a:rPr lang="en-US" dirty="0" smtClean="0"/>
              <a:t>) </a:t>
            </a:r>
            <a:r>
              <a:rPr lang="en-US" dirty="0"/>
              <a:t>Commit / Pull / </a:t>
            </a:r>
            <a:r>
              <a:rPr lang="en-US" dirty="0" smtClean="0"/>
              <a:t>Push</a:t>
            </a:r>
          </a:p>
        </p:txBody>
      </p:sp>
      <p:sp>
        <p:nvSpPr>
          <p:cNvPr id="10" name="Text Box 8"/>
          <p:cNvSpPr txBox="1">
            <a:spLocks noChangeArrowheads="1"/>
          </p:cNvSpPr>
          <p:nvPr/>
        </p:nvSpPr>
        <p:spPr bwMode="auto">
          <a:xfrm>
            <a:off x="611560" y="1916832"/>
            <a:ext cx="792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After you change something on local </a:t>
            </a:r>
            <a:r>
              <a:rPr lang="en-US" sz="1200" dirty="0" err="1"/>
              <a:t>git</a:t>
            </a:r>
            <a:r>
              <a:rPr lang="en-US" sz="1200" dirty="0"/>
              <a:t> repository, maybe you will want to update your current changes to remote </a:t>
            </a:r>
            <a:r>
              <a:rPr lang="en-US" sz="1200" dirty="0" err="1"/>
              <a:t>git</a:t>
            </a:r>
            <a:r>
              <a:rPr lang="en-US" sz="1200" dirty="0"/>
              <a:t> repository.</a:t>
            </a:r>
          </a:p>
          <a:p>
            <a:r>
              <a:rPr lang="en-US" sz="1200" dirty="0"/>
              <a:t>In this case, you will need to commit your changes to remote repository with commit message.</a:t>
            </a:r>
          </a:p>
        </p:txBody>
      </p:sp>
      <p:pic>
        <p:nvPicPr>
          <p:cNvPr id="13" name="Picture 12"/>
          <p:cNvPicPr/>
          <p:nvPr/>
        </p:nvPicPr>
        <p:blipFill>
          <a:blip r:embed="rId3"/>
          <a:stretch>
            <a:fillRect/>
          </a:stretch>
        </p:blipFill>
        <p:spPr>
          <a:xfrm>
            <a:off x="5004048" y="2780928"/>
            <a:ext cx="3705225" cy="2771775"/>
          </a:xfrm>
          <a:prstGeom prst="rect">
            <a:avLst/>
          </a:prstGeom>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780928"/>
            <a:ext cx="3800228" cy="18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355976" y="306896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09142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8" name="Text Box 5"/>
          <p:cNvSpPr txBox="1">
            <a:spLocks noChangeArrowheads="1"/>
          </p:cNvSpPr>
          <p:nvPr/>
        </p:nvSpPr>
        <p:spPr bwMode="auto">
          <a:xfrm>
            <a:off x="899592" y="1916832"/>
            <a:ext cx="756084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u="sng" dirty="0" smtClean="0"/>
              <a:t>In order to commit something</a:t>
            </a:r>
          </a:p>
          <a:p>
            <a:pPr eaLnBrk="1" hangingPunct="1"/>
            <a:endParaRPr lang="en-GB" altLang="en-US" sz="1600" b="1" u="sng" dirty="0"/>
          </a:p>
          <a:p>
            <a:pPr eaLnBrk="1" hangingPunct="1">
              <a:buFont typeface="Wingdings" panose="05000000000000000000" pitchFamily="2" charset="2"/>
              <a:buChar char="ü"/>
            </a:pPr>
            <a:r>
              <a:rPr lang="en-GB" altLang="en-US" sz="1400" dirty="0" smtClean="0"/>
              <a:t>First of all, </a:t>
            </a:r>
            <a:r>
              <a:rPr lang="en-US" sz="1400" dirty="0"/>
              <a:t>you need to </a:t>
            </a:r>
            <a:r>
              <a:rPr lang="en-US" sz="1400" dirty="0" err="1"/>
              <a:t>config</a:t>
            </a:r>
            <a:r>
              <a:rPr lang="en-US" sz="1400" dirty="0"/>
              <a:t> your information under the local </a:t>
            </a:r>
            <a:r>
              <a:rPr lang="en-US" sz="1400" dirty="0" err="1"/>
              <a:t>git</a:t>
            </a:r>
            <a:r>
              <a:rPr lang="en-US" sz="1400" dirty="0"/>
              <a:t> repository</a:t>
            </a:r>
            <a:r>
              <a:rPr lang="en-US" sz="1400" dirty="0" smtClean="0"/>
              <a:t>.</a:t>
            </a:r>
          </a:p>
          <a:p>
            <a:pPr marL="0" indent="0" eaLnBrk="1" hangingPunct="1"/>
            <a:r>
              <a:rPr lang="en-US" altLang="en-US" sz="1400" dirty="0"/>
              <a:t> </a:t>
            </a:r>
            <a:r>
              <a:rPr lang="en-US" altLang="en-US" sz="1400" dirty="0" smtClean="0"/>
              <a:t>     </a:t>
            </a:r>
            <a:r>
              <a:rPr lang="en-US" sz="1400" dirty="0"/>
              <a:t>Go to local </a:t>
            </a:r>
            <a:r>
              <a:rPr lang="en-US" sz="1400" dirty="0" err="1"/>
              <a:t>git</a:t>
            </a:r>
            <a:r>
              <a:rPr lang="en-US" sz="1400" dirty="0"/>
              <a:t> repository root path and then </a:t>
            </a:r>
            <a:r>
              <a:rPr lang="en-US" sz="1400" dirty="0" err="1"/>
              <a:t>config</a:t>
            </a:r>
            <a:r>
              <a:rPr lang="en-US" sz="1400" dirty="0"/>
              <a:t> some information about you.</a:t>
            </a:r>
          </a:p>
          <a:p>
            <a:pPr marL="0" indent="0" eaLnBrk="1" hangingPunct="1"/>
            <a:endParaRPr lang="en-US" altLang="en-US" sz="1400" dirty="0"/>
          </a:p>
        </p:txBody>
      </p:sp>
      <p:pic>
        <p:nvPicPr>
          <p:cNvPr id="10" name="Picture 9"/>
          <p:cNvPicPr/>
          <p:nvPr/>
        </p:nvPicPr>
        <p:blipFill>
          <a:blip r:embed="rId3"/>
          <a:stretch>
            <a:fillRect/>
          </a:stretch>
        </p:blipFill>
        <p:spPr>
          <a:xfrm>
            <a:off x="1668839" y="3147938"/>
            <a:ext cx="5638800" cy="3105150"/>
          </a:xfrm>
          <a:prstGeom prst="rect">
            <a:avLst/>
          </a:prstGeom>
        </p:spPr>
      </p:pic>
    </p:spTree>
    <p:extLst>
      <p:ext uri="{BB962C8B-B14F-4D97-AF65-F5344CB8AC3E}">
        <p14:creationId xmlns:p14="http://schemas.microsoft.com/office/powerpoint/2010/main" val="161603629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8" name="Text Box 5"/>
          <p:cNvSpPr txBox="1">
            <a:spLocks noChangeArrowheads="1"/>
          </p:cNvSpPr>
          <p:nvPr/>
        </p:nvSpPr>
        <p:spPr bwMode="auto">
          <a:xfrm>
            <a:off x="899592" y="1556792"/>
            <a:ext cx="7560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u="sng" dirty="0" smtClean="0"/>
              <a:t>In order to commit something</a:t>
            </a:r>
            <a:endParaRPr lang="en-GB" altLang="en-US" sz="1600" b="1" u="sng" dirty="0"/>
          </a:p>
          <a:p>
            <a:pPr eaLnBrk="1" hangingPunct="1">
              <a:buFont typeface="Wingdings" panose="05000000000000000000" pitchFamily="2" charset="2"/>
              <a:buChar char="ü"/>
            </a:pPr>
            <a:r>
              <a:rPr lang="en-US" sz="1400" dirty="0"/>
              <a:t>Second of all, you need to run the following </a:t>
            </a:r>
            <a:r>
              <a:rPr lang="en-US" sz="1400" dirty="0" err="1"/>
              <a:t>git</a:t>
            </a:r>
            <a:r>
              <a:rPr lang="en-US" sz="1400" dirty="0"/>
              <a:t> shell commands.</a:t>
            </a:r>
            <a:endParaRPr lang="en-US" altLang="en-US" sz="1400" dirty="0"/>
          </a:p>
        </p:txBody>
      </p:sp>
      <p:pic>
        <p:nvPicPr>
          <p:cNvPr id="7" name="Picture 6"/>
          <p:cNvPicPr/>
          <p:nvPr/>
        </p:nvPicPr>
        <p:blipFill>
          <a:blip r:embed="rId3"/>
          <a:stretch>
            <a:fillRect/>
          </a:stretch>
        </p:blipFill>
        <p:spPr>
          <a:xfrm>
            <a:off x="1043608" y="2132856"/>
            <a:ext cx="2952328" cy="4345613"/>
          </a:xfrm>
          <a:prstGeom prst="rect">
            <a:avLst/>
          </a:prstGeom>
        </p:spPr>
      </p:pic>
      <p:sp>
        <p:nvSpPr>
          <p:cNvPr id="9" name="Text Box 8"/>
          <p:cNvSpPr txBox="1">
            <a:spLocks noChangeArrowheads="1"/>
          </p:cNvSpPr>
          <p:nvPr/>
        </p:nvSpPr>
        <p:spPr bwMode="auto">
          <a:xfrm>
            <a:off x="4355976" y="2636912"/>
            <a:ext cx="4104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In order to get more detailed knowledge regarding </a:t>
            </a:r>
            <a:r>
              <a:rPr lang="en-US" sz="1200" dirty="0" err="1"/>
              <a:t>git</a:t>
            </a:r>
            <a:r>
              <a:rPr lang="en-US" sz="1200" dirty="0"/>
              <a:t> shell commands, please look at the </a:t>
            </a:r>
            <a:r>
              <a:rPr lang="en-US" sz="1200" dirty="0">
                <a:hlinkClick r:id="rId4" action="ppaction://hlinkfile"/>
              </a:rPr>
              <a:t>git-tutorial.pdf </a:t>
            </a:r>
            <a:r>
              <a:rPr lang="en-US" sz="1200" dirty="0"/>
              <a:t>file.</a:t>
            </a:r>
          </a:p>
        </p:txBody>
      </p:sp>
    </p:spTree>
    <p:extLst>
      <p:ext uri="{BB962C8B-B14F-4D97-AF65-F5344CB8AC3E}">
        <p14:creationId xmlns:p14="http://schemas.microsoft.com/office/powerpoint/2010/main" val="197719977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7171" name="AutoShape 3"/>
          <p:cNvSpPr>
            <a:spLocks noGrp="1" noChangeArrowheads="1"/>
          </p:cNvSpPr>
          <p:nvPr>
            <p:ph type="body" idx="1"/>
          </p:nvPr>
        </p:nvSpPr>
        <p:spPr/>
        <p:txBody>
          <a:bodyPr/>
          <a:lstStyle/>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In </a:t>
            </a:r>
            <a:r>
              <a:rPr lang="en-US" sz="1200" dirty="0"/>
              <a:t>order to connect to server, there are two common ways, that is, one is to use </a:t>
            </a:r>
            <a:r>
              <a:rPr lang="en-US" sz="1200" b="1" dirty="0"/>
              <a:t>SSH</a:t>
            </a:r>
            <a:r>
              <a:rPr lang="en-US" sz="1200" dirty="0"/>
              <a:t> and another is to use </a:t>
            </a:r>
            <a:r>
              <a:rPr lang="en-US" sz="1200" b="1" dirty="0"/>
              <a:t>FTP</a:t>
            </a:r>
            <a:r>
              <a:rPr lang="en-US" sz="1200" dirty="0"/>
              <a:t>.</a:t>
            </a:r>
          </a:p>
          <a:p>
            <a:pPr marL="0" indent="0">
              <a:buNone/>
            </a:pPr>
            <a:r>
              <a:rPr lang="en-US" sz="1200" dirty="0"/>
              <a:t> </a:t>
            </a:r>
          </a:p>
          <a:p>
            <a:pPr marL="0" indent="0">
              <a:buNone/>
            </a:pPr>
            <a:r>
              <a:rPr lang="en-US" sz="1200" dirty="0"/>
              <a:t>•</a:t>
            </a:r>
            <a:r>
              <a:rPr lang="en-US" sz="1200" b="1" dirty="0"/>
              <a:t> Secure Shell</a:t>
            </a:r>
            <a:r>
              <a:rPr lang="en-US" sz="1200" dirty="0"/>
              <a:t> (</a:t>
            </a:r>
            <a:r>
              <a:rPr lang="en-US" sz="1200" b="1" dirty="0"/>
              <a:t>SSH</a:t>
            </a:r>
            <a:r>
              <a:rPr lang="en-US" sz="1200" dirty="0"/>
              <a:t>) </a:t>
            </a:r>
            <a:r>
              <a:rPr lang="en-US" sz="1050" dirty="0"/>
              <a:t>is a cryptographic network protocol for operating network services securely over an unsecured network.</a:t>
            </a:r>
          </a:p>
          <a:p>
            <a:pPr marL="0" indent="0">
              <a:buNone/>
            </a:pPr>
            <a:r>
              <a:rPr lang="en-US" sz="1200" dirty="0"/>
              <a:t>•</a:t>
            </a:r>
            <a:r>
              <a:rPr lang="en-US" sz="1200" b="1" dirty="0"/>
              <a:t> File Transfer Protocol</a:t>
            </a:r>
            <a:r>
              <a:rPr lang="en-US" sz="1200" dirty="0"/>
              <a:t> (</a:t>
            </a:r>
            <a:r>
              <a:rPr lang="en-US" sz="1200" b="1" dirty="0"/>
              <a:t>FTP</a:t>
            </a:r>
            <a:r>
              <a:rPr lang="en-US" sz="1200" dirty="0"/>
              <a:t>) </a:t>
            </a:r>
            <a:r>
              <a:rPr lang="en-US" sz="1050" dirty="0"/>
              <a:t>is a standard network protocol used for the transfer of computer files between a client and server on a computer network</a:t>
            </a:r>
            <a:r>
              <a:rPr lang="en-US" sz="1200" dirty="0"/>
              <a:t>.</a:t>
            </a:r>
          </a:p>
          <a:p>
            <a:pPr marL="0" indent="0">
              <a:buNone/>
            </a:pPr>
            <a:r>
              <a:rPr lang="en-US" sz="1200" dirty="0"/>
              <a:t> </a:t>
            </a:r>
          </a:p>
          <a:p>
            <a:pPr marL="0" indent="0">
              <a:buNone/>
            </a:pPr>
            <a:r>
              <a:rPr lang="en-US" sz="1200" b="1" dirty="0" smtClean="0"/>
              <a:t>- The </a:t>
            </a:r>
            <a:r>
              <a:rPr lang="en-US" sz="1200" b="1" dirty="0"/>
              <a:t>difference between when connecting by FTP and when connecting by SSH</a:t>
            </a:r>
            <a:r>
              <a:rPr lang="en-US" sz="1200" b="1" dirty="0" smtClean="0"/>
              <a:t>?</a:t>
            </a:r>
            <a:endParaRPr lang="en-US" sz="1200" dirty="0" smtClean="0"/>
          </a:p>
          <a:p>
            <a:pPr marL="0" indent="0">
              <a:buNone/>
            </a:pPr>
            <a:r>
              <a:rPr lang="en-US" sz="1050" dirty="0" smtClean="0"/>
              <a:t>   In </a:t>
            </a:r>
            <a:r>
              <a:rPr lang="en-US" sz="1050" dirty="0"/>
              <a:t>a word, </a:t>
            </a:r>
            <a:r>
              <a:rPr lang="en-US" sz="1050" u="sng" dirty="0"/>
              <a:t>FTP only allows the control of files, while SSH allows a wide variety of applications.</a:t>
            </a:r>
            <a:endParaRPr lang="en-US" altLang="en-US" sz="1050" dirty="0" smtClean="0"/>
          </a:p>
          <a:p>
            <a:pPr marL="457200" lvl="1" indent="0" eaLnBrk="1" hangingPunct="1">
              <a:lnSpc>
                <a:spcPts val="1800"/>
              </a:lnSpc>
              <a:buNone/>
            </a:pPr>
            <a:endParaRPr lang="en-US" altLang="en-US" sz="1200" dirty="0" smtClean="0"/>
          </a:p>
        </p:txBody>
      </p:sp>
    </p:spTree>
    <p:extLst>
      <p:ext uri="{BB962C8B-B14F-4D97-AF65-F5344CB8AC3E}">
        <p14:creationId xmlns:p14="http://schemas.microsoft.com/office/powerpoint/2010/main" val="346936004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About Git</a:t>
            </a:r>
            <a:endParaRPr lang="en-US" altLang="en-US" dirty="0" smtClean="0"/>
          </a:p>
        </p:txBody>
      </p:sp>
      <p:sp>
        <p:nvSpPr>
          <p:cNvPr id="7171" name="AutoShape 3"/>
          <p:cNvSpPr>
            <a:spLocks noGrp="1" noChangeArrowheads="1"/>
          </p:cNvSpPr>
          <p:nvPr>
            <p:ph type="body" idx="1"/>
          </p:nvPr>
        </p:nvSpPr>
        <p:spPr/>
        <p:txBody>
          <a:bodyPr/>
          <a:lstStyle/>
          <a:p>
            <a:pPr eaLnBrk="1" hangingPunct="1"/>
            <a:r>
              <a:rPr lang="en-US" altLang="en-US" sz="2400" dirty="0"/>
              <a:t>?</a:t>
            </a:r>
            <a:endParaRPr lang="en-US" altLang="en-US" sz="2400" dirty="0" smtClean="0"/>
          </a:p>
          <a:p>
            <a:pPr marL="457200" lvl="1" indent="0" eaLnBrk="1" hangingPunct="1">
              <a:lnSpc>
                <a:spcPts val="1800"/>
              </a:lnSpc>
              <a:buNone/>
            </a:pPr>
            <a:r>
              <a:rPr lang="en-US" sz="1800" b="1" dirty="0" err="1"/>
              <a:t>Git</a:t>
            </a:r>
            <a:r>
              <a:rPr lang="en-US" sz="1800" dirty="0"/>
              <a:t> (/</a:t>
            </a:r>
            <a:r>
              <a:rPr lang="en-US" sz="1800" dirty="0" err="1"/>
              <a:t>ɡɪt</a:t>
            </a:r>
            <a:r>
              <a:rPr lang="en-US" sz="1800" dirty="0"/>
              <a:t>/) is a version control system (VCS) for tracking changes in computer files and coordinating work on those files among multiple people. It is primarily used for source code management in software development, but it can be used to keep track of changes in any set </a:t>
            </a:r>
            <a:r>
              <a:rPr lang="en-US" sz="1800" dirty="0" smtClean="0"/>
              <a:t>of files</a:t>
            </a:r>
            <a:r>
              <a:rPr lang="en-US" dirty="0"/>
              <a:t>.</a:t>
            </a:r>
            <a:endParaRPr lang="en-US" altLang="en-US" dirty="0" smtClean="0"/>
          </a:p>
        </p:txBody>
      </p:sp>
      <p:pic>
        <p:nvPicPr>
          <p:cNvPr id="4" name="Picture 3"/>
          <p:cNvPicPr/>
          <p:nvPr/>
        </p:nvPicPr>
        <p:blipFill>
          <a:blip r:embed="rId3"/>
          <a:stretch>
            <a:fillRect/>
          </a:stretch>
        </p:blipFill>
        <p:spPr>
          <a:xfrm>
            <a:off x="3059832" y="3789040"/>
            <a:ext cx="3411835" cy="1708398"/>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6" name="Rectangle 5"/>
          <p:cNvSpPr/>
          <p:nvPr/>
        </p:nvSpPr>
        <p:spPr>
          <a:xfrm>
            <a:off x="467544" y="1916832"/>
            <a:ext cx="1313180" cy="369332"/>
          </a:xfrm>
          <a:prstGeom prst="rect">
            <a:avLst/>
          </a:prstGeom>
        </p:spPr>
        <p:txBody>
          <a:bodyPr wrap="none">
            <a:spAutoFit/>
          </a:bodyPr>
          <a:lstStyle/>
          <a:p>
            <a:r>
              <a:rPr lang="en-US" dirty="0"/>
              <a:t> </a:t>
            </a:r>
            <a:r>
              <a:rPr lang="en-US" dirty="0" smtClean="0"/>
              <a:t>1) </a:t>
            </a:r>
            <a:r>
              <a:rPr lang="en-US" dirty="0" err="1" smtClean="0"/>
              <a:t>WinScp</a:t>
            </a:r>
            <a:endParaRPr lang="en-US" dirty="0" smtClean="0"/>
          </a:p>
        </p:txBody>
      </p:sp>
      <p:sp>
        <p:nvSpPr>
          <p:cNvPr id="7" name="Rectangle 6"/>
          <p:cNvSpPr/>
          <p:nvPr/>
        </p:nvSpPr>
        <p:spPr>
          <a:xfrm>
            <a:off x="762133" y="2215897"/>
            <a:ext cx="4889987" cy="276999"/>
          </a:xfrm>
          <a:prstGeom prst="rect">
            <a:avLst/>
          </a:prstGeom>
        </p:spPr>
        <p:txBody>
          <a:bodyPr wrap="square">
            <a:spAutoFit/>
          </a:bodyPr>
          <a:lstStyle/>
          <a:p>
            <a:r>
              <a:rPr lang="en-US" sz="1200" dirty="0"/>
              <a:t> Normally we use </a:t>
            </a:r>
            <a:r>
              <a:rPr lang="en-US" sz="1200" dirty="0" err="1"/>
              <a:t>WinSCP</a:t>
            </a:r>
            <a:r>
              <a:rPr lang="en-US" sz="1200" dirty="0"/>
              <a:t> to connect server to control files of server.</a:t>
            </a:r>
          </a:p>
        </p:txBody>
      </p:sp>
      <p:pic>
        <p:nvPicPr>
          <p:cNvPr id="8" name="Picture 7"/>
          <p:cNvPicPr/>
          <p:nvPr/>
        </p:nvPicPr>
        <p:blipFill>
          <a:blip r:embed="rId3"/>
          <a:stretch>
            <a:fillRect/>
          </a:stretch>
        </p:blipFill>
        <p:spPr>
          <a:xfrm>
            <a:off x="2618839" y="2910175"/>
            <a:ext cx="3969385" cy="2679065"/>
          </a:xfrm>
          <a:prstGeom prst="rect">
            <a:avLst/>
          </a:prstGeom>
        </p:spPr>
      </p:pic>
    </p:spTree>
    <p:extLst>
      <p:ext uri="{BB962C8B-B14F-4D97-AF65-F5344CB8AC3E}">
        <p14:creationId xmlns:p14="http://schemas.microsoft.com/office/powerpoint/2010/main" val="341233746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7" name="Rectangle 6"/>
          <p:cNvSpPr/>
          <p:nvPr/>
        </p:nvSpPr>
        <p:spPr>
          <a:xfrm>
            <a:off x="5004048" y="3238449"/>
            <a:ext cx="3715404" cy="646331"/>
          </a:xfrm>
          <a:prstGeom prst="rect">
            <a:avLst/>
          </a:prstGeom>
        </p:spPr>
        <p:txBody>
          <a:bodyPr wrap="square">
            <a:spAutoFit/>
          </a:bodyPr>
          <a:lstStyle/>
          <a:p>
            <a:r>
              <a:rPr lang="en-US" sz="1200" dirty="0"/>
              <a:t>In the case of using SSH, normally the default port number is 22 or 22046, and if it is using of FTP, then the default port number is 21.</a:t>
            </a:r>
          </a:p>
        </p:txBody>
      </p:sp>
      <p:pic>
        <p:nvPicPr>
          <p:cNvPr id="9" name="Picture 8"/>
          <p:cNvPicPr/>
          <p:nvPr/>
        </p:nvPicPr>
        <p:blipFill>
          <a:blip r:embed="rId3"/>
          <a:stretch>
            <a:fillRect/>
          </a:stretch>
        </p:blipFill>
        <p:spPr>
          <a:xfrm>
            <a:off x="654556" y="2420888"/>
            <a:ext cx="4061460" cy="2746375"/>
          </a:xfrm>
          <a:prstGeom prst="rect">
            <a:avLst/>
          </a:prstGeom>
        </p:spPr>
      </p:pic>
    </p:spTree>
    <p:extLst>
      <p:ext uri="{BB962C8B-B14F-4D97-AF65-F5344CB8AC3E}">
        <p14:creationId xmlns:p14="http://schemas.microsoft.com/office/powerpoint/2010/main" val="231680856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7" name="Rectangle 6"/>
          <p:cNvSpPr/>
          <p:nvPr/>
        </p:nvSpPr>
        <p:spPr>
          <a:xfrm>
            <a:off x="5724128" y="3020759"/>
            <a:ext cx="2851308" cy="1200329"/>
          </a:xfrm>
          <a:prstGeom prst="rect">
            <a:avLst/>
          </a:prstGeom>
        </p:spPr>
        <p:txBody>
          <a:bodyPr wrap="square">
            <a:spAutoFit/>
          </a:bodyPr>
          <a:lstStyle/>
          <a:p>
            <a:r>
              <a:rPr lang="en-US" sz="1200" dirty="0"/>
              <a:t>Sometimes our clients provide me with </a:t>
            </a:r>
            <a:r>
              <a:rPr lang="en-US" sz="1200" dirty="0" smtClean="0"/>
              <a:t>SSH </a:t>
            </a:r>
            <a:r>
              <a:rPr lang="en-US" sz="1200" dirty="0"/>
              <a:t>information to connect their servers without password.</a:t>
            </a:r>
          </a:p>
          <a:p>
            <a:endParaRPr lang="en-US" sz="1200" dirty="0"/>
          </a:p>
          <a:p>
            <a:r>
              <a:rPr lang="en-US" sz="1200" dirty="0" smtClean="0"/>
              <a:t>In </a:t>
            </a:r>
            <a:r>
              <a:rPr lang="en-US" sz="1200" dirty="0"/>
              <a:t>this case, they want me to provide them with </a:t>
            </a:r>
            <a:r>
              <a:rPr lang="en-US" sz="1200" dirty="0" smtClean="0"/>
              <a:t>my Public </a:t>
            </a:r>
            <a:r>
              <a:rPr lang="en-US" sz="1200" dirty="0"/>
              <a:t>SSH key </a:t>
            </a:r>
            <a:r>
              <a:rPr lang="en-US" sz="1200" dirty="0" smtClean="0"/>
              <a:t>file.</a:t>
            </a:r>
            <a:endParaRPr lang="en-US" sz="12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5085422" cy="279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93168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7" name="Rectangle 6"/>
          <p:cNvSpPr/>
          <p:nvPr/>
        </p:nvSpPr>
        <p:spPr>
          <a:xfrm>
            <a:off x="5724128" y="3020759"/>
            <a:ext cx="2851308" cy="1200329"/>
          </a:xfrm>
          <a:prstGeom prst="rect">
            <a:avLst/>
          </a:prstGeom>
        </p:spPr>
        <p:txBody>
          <a:bodyPr wrap="square">
            <a:spAutoFit/>
          </a:bodyPr>
          <a:lstStyle/>
          <a:p>
            <a:r>
              <a:rPr lang="en-US" sz="1200" dirty="0"/>
              <a:t>Then they will set up </a:t>
            </a:r>
            <a:r>
              <a:rPr lang="en-US" sz="1200" dirty="0" smtClean="0"/>
              <a:t>my </a:t>
            </a:r>
            <a:r>
              <a:rPr lang="en-US" sz="1200" dirty="0"/>
              <a:t>public </a:t>
            </a:r>
            <a:r>
              <a:rPr lang="en-US" sz="1200" dirty="0" smtClean="0"/>
              <a:t>SSH </a:t>
            </a:r>
            <a:r>
              <a:rPr lang="en-US" sz="1200" dirty="0"/>
              <a:t>key </a:t>
            </a:r>
            <a:r>
              <a:rPr lang="en-US" sz="1200" dirty="0" smtClean="0"/>
              <a:t>file </a:t>
            </a:r>
            <a:r>
              <a:rPr lang="en-US" sz="1200" dirty="0"/>
              <a:t>on their server to make </a:t>
            </a:r>
            <a:r>
              <a:rPr lang="en-US" sz="1200" dirty="0" smtClean="0"/>
              <a:t>me </a:t>
            </a:r>
            <a:r>
              <a:rPr lang="en-US" sz="1200" dirty="0"/>
              <a:t>connect to the servers with this </a:t>
            </a:r>
            <a:r>
              <a:rPr lang="en-US" sz="1200" dirty="0" smtClean="0"/>
              <a:t>key.</a:t>
            </a:r>
          </a:p>
          <a:p>
            <a:endParaRPr lang="en-US" sz="1200" dirty="0"/>
          </a:p>
          <a:p>
            <a:r>
              <a:rPr lang="en-US" sz="1200" dirty="0" smtClean="0"/>
              <a:t>At </a:t>
            </a:r>
            <a:r>
              <a:rPr lang="en-US" sz="1200" dirty="0"/>
              <a:t>this time, we will need to use private key file to connect.</a:t>
            </a:r>
          </a:p>
        </p:txBody>
      </p:sp>
      <p:pic>
        <p:nvPicPr>
          <p:cNvPr id="6" name="Picture 5"/>
          <p:cNvPicPr/>
          <p:nvPr/>
        </p:nvPicPr>
        <p:blipFill>
          <a:blip r:embed="rId3"/>
          <a:stretch>
            <a:fillRect/>
          </a:stretch>
        </p:blipFill>
        <p:spPr>
          <a:xfrm>
            <a:off x="611560" y="1988840"/>
            <a:ext cx="3835896" cy="1872208"/>
          </a:xfrm>
          <a:prstGeom prst="rect">
            <a:avLst/>
          </a:prstGeom>
        </p:spPr>
      </p:pic>
      <p:pic>
        <p:nvPicPr>
          <p:cNvPr id="8" name="Picture 7"/>
          <p:cNvPicPr/>
          <p:nvPr/>
        </p:nvPicPr>
        <p:blipFill>
          <a:blip r:embed="rId4"/>
          <a:stretch>
            <a:fillRect/>
          </a:stretch>
        </p:blipFill>
        <p:spPr>
          <a:xfrm>
            <a:off x="611560" y="4005064"/>
            <a:ext cx="3835896" cy="2270120"/>
          </a:xfrm>
          <a:prstGeom prst="rect">
            <a:avLst/>
          </a:prstGeom>
        </p:spPr>
      </p:pic>
    </p:spTree>
    <p:extLst>
      <p:ext uri="{BB962C8B-B14F-4D97-AF65-F5344CB8AC3E}">
        <p14:creationId xmlns:p14="http://schemas.microsoft.com/office/powerpoint/2010/main" val="7820103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7" name="Rectangle 6"/>
          <p:cNvSpPr/>
          <p:nvPr/>
        </p:nvSpPr>
        <p:spPr>
          <a:xfrm>
            <a:off x="5796136" y="3681898"/>
            <a:ext cx="2851308" cy="646331"/>
          </a:xfrm>
          <a:prstGeom prst="rect">
            <a:avLst/>
          </a:prstGeom>
        </p:spPr>
        <p:txBody>
          <a:bodyPr wrap="square">
            <a:spAutoFit/>
          </a:bodyPr>
          <a:lstStyle/>
          <a:p>
            <a:r>
              <a:rPr lang="en-US" sz="1200" dirty="0" smtClean="0"/>
              <a:t>After setting up the private key file on Advanced Settings, then Click the “Open” button to connect server.</a:t>
            </a:r>
            <a:endParaRPr lang="en-US" sz="1200" dirty="0"/>
          </a:p>
        </p:txBody>
      </p:sp>
      <p:pic>
        <p:nvPicPr>
          <p:cNvPr id="6" name="Picture 5"/>
          <p:cNvPicPr/>
          <p:nvPr/>
        </p:nvPicPr>
        <p:blipFill>
          <a:blip r:embed="rId3"/>
          <a:stretch>
            <a:fillRect/>
          </a:stretch>
        </p:blipFill>
        <p:spPr>
          <a:xfrm>
            <a:off x="611560" y="2348880"/>
            <a:ext cx="4968552" cy="3312368"/>
          </a:xfrm>
          <a:prstGeom prst="rect">
            <a:avLst/>
          </a:prstGeom>
        </p:spPr>
      </p:pic>
    </p:spTree>
    <p:extLst>
      <p:ext uri="{BB962C8B-B14F-4D97-AF65-F5344CB8AC3E}">
        <p14:creationId xmlns:p14="http://schemas.microsoft.com/office/powerpoint/2010/main" val="5556141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6" name="Rectangle 5"/>
          <p:cNvSpPr/>
          <p:nvPr/>
        </p:nvSpPr>
        <p:spPr>
          <a:xfrm>
            <a:off x="467544" y="1916832"/>
            <a:ext cx="1043876" cy="369332"/>
          </a:xfrm>
          <a:prstGeom prst="rect">
            <a:avLst/>
          </a:prstGeom>
        </p:spPr>
        <p:txBody>
          <a:bodyPr wrap="none">
            <a:spAutoFit/>
          </a:bodyPr>
          <a:lstStyle/>
          <a:p>
            <a:r>
              <a:rPr lang="en-US" dirty="0"/>
              <a:t> 2</a:t>
            </a:r>
            <a:r>
              <a:rPr lang="en-US" dirty="0" smtClean="0"/>
              <a:t>) Putty</a:t>
            </a:r>
          </a:p>
        </p:txBody>
      </p:sp>
      <p:sp>
        <p:nvSpPr>
          <p:cNvPr id="7" name="Rectangle 6"/>
          <p:cNvSpPr/>
          <p:nvPr/>
        </p:nvSpPr>
        <p:spPr>
          <a:xfrm>
            <a:off x="3347864" y="2668850"/>
            <a:ext cx="2513723" cy="400110"/>
          </a:xfrm>
          <a:prstGeom prst="rect">
            <a:avLst/>
          </a:prstGeom>
        </p:spPr>
        <p:txBody>
          <a:bodyPr wrap="square">
            <a:spAutoFit/>
          </a:bodyPr>
          <a:lstStyle/>
          <a:p>
            <a:r>
              <a:rPr lang="en-US" sz="1000" dirty="0"/>
              <a:t>Normally we use Putty to control server by using Shell Commands.</a:t>
            </a:r>
          </a:p>
        </p:txBody>
      </p:sp>
      <p:pic>
        <p:nvPicPr>
          <p:cNvPr id="9" name="Picture 8"/>
          <p:cNvPicPr/>
          <p:nvPr/>
        </p:nvPicPr>
        <p:blipFill>
          <a:blip r:embed="rId3"/>
          <a:stretch>
            <a:fillRect/>
          </a:stretch>
        </p:blipFill>
        <p:spPr>
          <a:xfrm>
            <a:off x="6012160" y="1834763"/>
            <a:ext cx="2396862" cy="2324378"/>
          </a:xfrm>
          <a:prstGeom prst="rect">
            <a:avLst/>
          </a:prstGeom>
        </p:spPr>
      </p:pic>
      <p:pic>
        <p:nvPicPr>
          <p:cNvPr id="10" name="Picture 9"/>
          <p:cNvPicPr/>
          <p:nvPr/>
        </p:nvPicPr>
        <p:blipFill>
          <a:blip r:embed="rId4"/>
          <a:stretch>
            <a:fillRect/>
          </a:stretch>
        </p:blipFill>
        <p:spPr>
          <a:xfrm>
            <a:off x="683568" y="3861048"/>
            <a:ext cx="2592288" cy="2376264"/>
          </a:xfrm>
          <a:prstGeom prst="rect">
            <a:avLst/>
          </a:prstGeom>
        </p:spPr>
      </p:pic>
      <p:sp>
        <p:nvSpPr>
          <p:cNvPr id="11" name="Rectangle 10"/>
          <p:cNvSpPr/>
          <p:nvPr/>
        </p:nvSpPr>
        <p:spPr>
          <a:xfrm>
            <a:off x="3498437" y="4419689"/>
            <a:ext cx="2513723" cy="1169551"/>
          </a:xfrm>
          <a:prstGeom prst="rect">
            <a:avLst/>
          </a:prstGeom>
        </p:spPr>
        <p:txBody>
          <a:bodyPr wrap="square">
            <a:spAutoFit/>
          </a:bodyPr>
          <a:lstStyle/>
          <a:p>
            <a:r>
              <a:rPr lang="en-US" sz="1000" dirty="0"/>
              <a:t>Setup </a:t>
            </a:r>
            <a:r>
              <a:rPr lang="en-US" sz="1000" dirty="0" smtClean="0"/>
              <a:t>SSH private </a:t>
            </a:r>
            <a:r>
              <a:rPr lang="en-US" sz="1000" dirty="0"/>
              <a:t>key file to connect server without </a:t>
            </a:r>
            <a:r>
              <a:rPr lang="en-US" sz="1000" dirty="0" err="1"/>
              <a:t>pwd</a:t>
            </a:r>
            <a:r>
              <a:rPr lang="en-US" sz="1000" dirty="0" smtClean="0"/>
              <a:t>.</a:t>
            </a:r>
          </a:p>
          <a:p>
            <a:endParaRPr lang="en-US" sz="1000" dirty="0"/>
          </a:p>
          <a:p>
            <a:endParaRPr lang="en-US" sz="1000" dirty="0" smtClean="0"/>
          </a:p>
          <a:p>
            <a:r>
              <a:rPr lang="en-US" sz="1000" dirty="0"/>
              <a:t>And then click “Open” button to connect to server.</a:t>
            </a:r>
          </a:p>
          <a:p>
            <a:endParaRPr lang="en-US" sz="1000" dirty="0"/>
          </a:p>
        </p:txBody>
      </p:sp>
    </p:spTree>
    <p:extLst>
      <p:ext uri="{BB962C8B-B14F-4D97-AF65-F5344CB8AC3E}">
        <p14:creationId xmlns:p14="http://schemas.microsoft.com/office/powerpoint/2010/main" val="213517483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Connecting Server</a:t>
            </a:r>
            <a:endParaRPr lang="en-US" dirty="0"/>
          </a:p>
        </p:txBody>
      </p:sp>
      <p:sp>
        <p:nvSpPr>
          <p:cNvPr id="5" name="Text Box 8"/>
          <p:cNvSpPr txBox="1">
            <a:spLocks noChangeArrowheads="1"/>
          </p:cNvSpPr>
          <p:nvPr/>
        </p:nvSpPr>
        <p:spPr bwMode="auto">
          <a:xfrm>
            <a:off x="467544" y="1516722"/>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t>Tools</a:t>
            </a:r>
            <a:endParaRPr lang="en-US" sz="2000" b="1" dirty="0"/>
          </a:p>
        </p:txBody>
      </p:sp>
      <p:sp>
        <p:nvSpPr>
          <p:cNvPr id="7" name="Rectangle 6"/>
          <p:cNvSpPr/>
          <p:nvPr/>
        </p:nvSpPr>
        <p:spPr>
          <a:xfrm>
            <a:off x="467544" y="2420888"/>
            <a:ext cx="4536504" cy="400110"/>
          </a:xfrm>
          <a:prstGeom prst="rect">
            <a:avLst/>
          </a:prstGeom>
        </p:spPr>
        <p:txBody>
          <a:bodyPr wrap="square">
            <a:spAutoFit/>
          </a:bodyPr>
          <a:lstStyle/>
          <a:p>
            <a:r>
              <a:rPr lang="en-US" sz="1000" dirty="0"/>
              <a:t>After typing username, then Putty will authenticate you with public key which saved on server and private key which you just imported to putty.</a:t>
            </a:r>
          </a:p>
        </p:txBody>
      </p:sp>
      <p:sp>
        <p:nvSpPr>
          <p:cNvPr id="11" name="Rectangle 10"/>
          <p:cNvSpPr/>
          <p:nvPr/>
        </p:nvSpPr>
        <p:spPr>
          <a:xfrm>
            <a:off x="4139952" y="4685074"/>
            <a:ext cx="4896544" cy="400110"/>
          </a:xfrm>
          <a:prstGeom prst="rect">
            <a:avLst/>
          </a:prstGeom>
        </p:spPr>
        <p:txBody>
          <a:bodyPr wrap="square">
            <a:spAutoFit/>
          </a:bodyPr>
          <a:lstStyle/>
          <a:p>
            <a:r>
              <a:rPr lang="en-US" sz="1000" dirty="0"/>
              <a:t>If success, then you can see the welcome message like the following.</a:t>
            </a:r>
          </a:p>
          <a:p>
            <a:r>
              <a:rPr lang="en-US" sz="1000" dirty="0"/>
              <a:t>After successful login, you can manage server by using shell commands.</a:t>
            </a:r>
          </a:p>
        </p:txBody>
      </p:sp>
      <p:pic>
        <p:nvPicPr>
          <p:cNvPr id="12" name="Picture 11"/>
          <p:cNvPicPr/>
          <p:nvPr/>
        </p:nvPicPr>
        <p:blipFill>
          <a:blip r:embed="rId3"/>
          <a:stretch>
            <a:fillRect/>
          </a:stretch>
        </p:blipFill>
        <p:spPr>
          <a:xfrm>
            <a:off x="5148064" y="1700808"/>
            <a:ext cx="3553951" cy="2202706"/>
          </a:xfrm>
          <a:prstGeom prst="rect">
            <a:avLst/>
          </a:prstGeom>
        </p:spPr>
      </p:pic>
      <p:pic>
        <p:nvPicPr>
          <p:cNvPr id="13" name="Picture 12"/>
          <p:cNvPicPr/>
          <p:nvPr/>
        </p:nvPicPr>
        <p:blipFill>
          <a:blip r:embed="rId4"/>
          <a:stretch>
            <a:fillRect/>
          </a:stretch>
        </p:blipFill>
        <p:spPr>
          <a:xfrm>
            <a:off x="323528" y="3789040"/>
            <a:ext cx="3744416" cy="2232248"/>
          </a:xfrm>
          <a:prstGeom prst="rect">
            <a:avLst/>
          </a:prstGeom>
        </p:spPr>
      </p:pic>
    </p:spTree>
    <p:extLst>
      <p:ext uri="{BB962C8B-B14F-4D97-AF65-F5344CB8AC3E}">
        <p14:creationId xmlns:p14="http://schemas.microsoft.com/office/powerpoint/2010/main" val="407545073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About Git</a:t>
            </a:r>
            <a:endParaRPr lang="en-US" altLang="en-US" dirty="0" smtClean="0"/>
          </a:p>
        </p:txBody>
      </p:sp>
      <p:sp>
        <p:nvSpPr>
          <p:cNvPr id="7171" name="AutoShape 3"/>
          <p:cNvSpPr>
            <a:spLocks noGrp="1" noChangeArrowheads="1"/>
          </p:cNvSpPr>
          <p:nvPr>
            <p:ph type="body" idx="1"/>
          </p:nvPr>
        </p:nvSpPr>
        <p:spPr>
          <a:xfrm>
            <a:off x="457200" y="1916113"/>
            <a:ext cx="8291513" cy="4105175"/>
          </a:xfrm>
        </p:spPr>
        <p:txBody>
          <a:bodyPr/>
          <a:lstStyle/>
          <a:p>
            <a:pPr eaLnBrk="1" hangingPunct="1"/>
            <a:r>
              <a:rPr lang="en-US" sz="2400" b="1" dirty="0"/>
              <a:t>The necessary of using </a:t>
            </a:r>
            <a:r>
              <a:rPr lang="en-US" sz="2400" b="1" dirty="0" err="1"/>
              <a:t>G</a:t>
            </a:r>
            <a:r>
              <a:rPr lang="en-US" sz="2400" b="1" dirty="0" err="1" smtClean="0"/>
              <a:t>it</a:t>
            </a:r>
            <a:endParaRPr lang="en-US" sz="2400" b="1" dirty="0" smtClean="0"/>
          </a:p>
          <a:p>
            <a:pPr eaLnBrk="1" hangingPunct="1">
              <a:buFontTx/>
              <a:buChar char="-"/>
            </a:pPr>
            <a:r>
              <a:rPr lang="en-US" sz="1800" dirty="0" err="1" smtClean="0"/>
              <a:t>Git</a:t>
            </a:r>
            <a:r>
              <a:rPr lang="en-US" sz="1800" dirty="0" smtClean="0"/>
              <a:t> allows a team of people to work together, all using the same files. And it helps the team cope with the confusion that tends to happen when multiple people are editing the same files.</a:t>
            </a:r>
          </a:p>
          <a:p>
            <a:pPr marL="0" indent="0" eaLnBrk="1" hangingPunct="1">
              <a:buNone/>
            </a:pPr>
            <a:r>
              <a:rPr lang="en-US" sz="1800" dirty="0" smtClean="0"/>
              <a:t>  </a:t>
            </a:r>
          </a:p>
          <a:p>
            <a:pPr eaLnBrk="1" hangingPunct="1">
              <a:lnSpc>
                <a:spcPts val="1800"/>
              </a:lnSpc>
              <a:buFontTx/>
              <a:buChar char="-"/>
            </a:pPr>
            <a:r>
              <a:rPr lang="en-US" sz="1800" dirty="0"/>
              <a:t>Normally our clients are sharing their project </a:t>
            </a:r>
            <a:endParaRPr lang="en-US" sz="1800" dirty="0" smtClean="0"/>
          </a:p>
          <a:p>
            <a:pPr marL="0" indent="0" eaLnBrk="1" hangingPunct="1">
              <a:lnSpc>
                <a:spcPts val="1800"/>
              </a:lnSpc>
              <a:buNone/>
            </a:pPr>
            <a:r>
              <a:rPr lang="en-US" sz="1800" dirty="0" smtClean="0"/>
              <a:t>     source </a:t>
            </a:r>
            <a:r>
              <a:rPr lang="en-US" sz="1800" dirty="0"/>
              <a:t>codes via </a:t>
            </a:r>
            <a:r>
              <a:rPr lang="en-US" sz="1800" dirty="0" err="1"/>
              <a:t>github</a:t>
            </a:r>
            <a:r>
              <a:rPr lang="en-US" sz="1800" dirty="0"/>
              <a:t>, </a:t>
            </a:r>
            <a:r>
              <a:rPr lang="en-US" sz="1800" dirty="0" err="1"/>
              <a:t>gitlab</a:t>
            </a:r>
            <a:r>
              <a:rPr lang="en-US" sz="1800" dirty="0"/>
              <a:t> or </a:t>
            </a:r>
            <a:r>
              <a:rPr lang="en-US" sz="1800" dirty="0" err="1"/>
              <a:t>bitbucket</a:t>
            </a:r>
            <a:r>
              <a:rPr lang="en-US" sz="1800" dirty="0"/>
              <a:t> </a:t>
            </a:r>
            <a:r>
              <a:rPr lang="en-US" sz="1800" dirty="0" smtClean="0"/>
              <a:t>to</a:t>
            </a:r>
          </a:p>
          <a:p>
            <a:pPr marL="0" indent="0" eaLnBrk="1" hangingPunct="1">
              <a:lnSpc>
                <a:spcPts val="1800"/>
              </a:lnSpc>
              <a:buNone/>
            </a:pPr>
            <a:r>
              <a:rPr lang="en-US" sz="1800" dirty="0" smtClean="0"/>
              <a:t>     protect </a:t>
            </a:r>
            <a:r>
              <a:rPr lang="en-US" sz="1800" dirty="0"/>
              <a:t>and update the source codes</a:t>
            </a:r>
            <a:r>
              <a:rPr lang="en-US" sz="1800" dirty="0" smtClean="0"/>
              <a:t>.</a:t>
            </a:r>
          </a:p>
          <a:p>
            <a:pPr marL="0" indent="0" eaLnBrk="1" hangingPunct="1">
              <a:buNone/>
            </a:pPr>
            <a:r>
              <a:rPr lang="en-US" altLang="en-US" sz="1800" dirty="0"/>
              <a:t> </a:t>
            </a:r>
            <a:r>
              <a:rPr lang="en-US" altLang="en-US" sz="1800" dirty="0" smtClean="0"/>
              <a:t>    </a:t>
            </a:r>
            <a:r>
              <a:rPr lang="en-US" altLang="en-US" sz="1400" dirty="0" smtClean="0"/>
              <a:t>For example:</a:t>
            </a:r>
          </a:p>
          <a:p>
            <a:pPr marL="0" indent="0">
              <a:buNone/>
            </a:pPr>
            <a:r>
              <a:rPr lang="en-US" sz="1050" b="1" dirty="0" smtClean="0"/>
              <a:t>         Client</a:t>
            </a:r>
            <a:r>
              <a:rPr lang="en-US" sz="1050" dirty="0"/>
              <a:t>: Do you use </a:t>
            </a:r>
            <a:r>
              <a:rPr lang="en-US" sz="1050" dirty="0" err="1"/>
              <a:t>github</a:t>
            </a:r>
            <a:r>
              <a:rPr lang="en-US" sz="1050" dirty="0"/>
              <a:t>? If yes, please let me know your </a:t>
            </a:r>
            <a:r>
              <a:rPr lang="en-US" sz="1050" dirty="0" err="1"/>
              <a:t>github</a:t>
            </a:r>
            <a:r>
              <a:rPr lang="en-US" sz="1050" dirty="0"/>
              <a:t> username.</a:t>
            </a:r>
          </a:p>
          <a:p>
            <a:pPr marL="0" indent="0">
              <a:buNone/>
            </a:pPr>
            <a:r>
              <a:rPr lang="en-US" sz="1050" b="1" dirty="0" smtClean="0"/>
              <a:t>         Freelancer</a:t>
            </a:r>
            <a:r>
              <a:rPr lang="en-US" sz="1050" dirty="0"/>
              <a:t>: Sure, I have </a:t>
            </a:r>
            <a:r>
              <a:rPr lang="en-US" sz="1050" dirty="0" err="1"/>
              <a:t>github</a:t>
            </a:r>
            <a:r>
              <a:rPr lang="en-US" sz="1050" dirty="0"/>
              <a:t> account. Please invite me to your </a:t>
            </a:r>
            <a:r>
              <a:rPr lang="en-US" sz="1050" dirty="0" err="1"/>
              <a:t>github</a:t>
            </a:r>
            <a:r>
              <a:rPr lang="en-US" sz="1050" dirty="0"/>
              <a:t> project  via my account. This is my </a:t>
            </a:r>
            <a:r>
              <a:rPr lang="en-US" sz="1050" dirty="0" err="1"/>
              <a:t>github</a:t>
            </a:r>
            <a:r>
              <a:rPr lang="en-US" sz="1050" dirty="0"/>
              <a:t> </a:t>
            </a:r>
            <a:r>
              <a:rPr lang="en-US" sz="1050" dirty="0" smtClean="0"/>
              <a:t>     </a:t>
            </a:r>
          </a:p>
          <a:p>
            <a:pPr marL="0" indent="0">
              <a:buNone/>
            </a:pPr>
            <a:r>
              <a:rPr lang="en-US" sz="1050" dirty="0"/>
              <a:t> </a:t>
            </a:r>
            <a:r>
              <a:rPr lang="en-US" sz="1050" dirty="0" smtClean="0"/>
              <a:t>                             ID(</a:t>
            </a:r>
            <a:r>
              <a:rPr lang="en-US" sz="1050" dirty="0" err="1" smtClean="0"/>
              <a:t>higherstar</a:t>
            </a:r>
            <a:r>
              <a:rPr lang="en-US" sz="1050" dirty="0"/>
              <a:t>, </a:t>
            </a:r>
            <a:r>
              <a:rPr lang="en-US" sz="1050" u="sng" dirty="0"/>
              <a:t>https://github.com/higherstar</a:t>
            </a:r>
            <a:r>
              <a:rPr lang="en-US" sz="1050" dirty="0"/>
              <a:t>). Or you can invite me my account email address</a:t>
            </a:r>
            <a:r>
              <a:rPr lang="en-US" sz="1050" dirty="0" smtClean="0"/>
              <a:t>.</a:t>
            </a:r>
          </a:p>
          <a:p>
            <a:pPr marL="0" indent="0">
              <a:buNone/>
            </a:pPr>
            <a:r>
              <a:rPr lang="en-US" sz="1050" dirty="0" smtClean="0"/>
              <a:t>                              (  </a:t>
            </a:r>
            <a:r>
              <a:rPr lang="en-US" sz="1050" u="sng" dirty="0" smtClean="0"/>
              <a:t>higherstar@outlook.com</a:t>
            </a:r>
            <a:r>
              <a:rPr lang="en-US" sz="1050" dirty="0" smtClean="0"/>
              <a:t> </a:t>
            </a:r>
            <a:r>
              <a:rPr lang="en-US" sz="1050" dirty="0"/>
              <a:t>).</a:t>
            </a:r>
          </a:p>
          <a:p>
            <a:pPr marL="0" indent="0" eaLnBrk="1" hangingPunct="1">
              <a:buNone/>
            </a:pPr>
            <a:endParaRPr lang="en-US" altLang="en-US" sz="1400" dirty="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501008"/>
            <a:ext cx="2664296" cy="14401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209113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About Git</a:t>
            </a:r>
            <a:endParaRPr lang="en-US" altLang="en-US" dirty="0" smtClean="0"/>
          </a:p>
        </p:txBody>
      </p:sp>
      <p:sp>
        <p:nvSpPr>
          <p:cNvPr id="7171" name="AutoShape 3"/>
          <p:cNvSpPr>
            <a:spLocks noGrp="1" noChangeArrowheads="1"/>
          </p:cNvSpPr>
          <p:nvPr>
            <p:ph type="body" idx="1"/>
          </p:nvPr>
        </p:nvSpPr>
        <p:spPr>
          <a:xfrm>
            <a:off x="683567" y="2060849"/>
            <a:ext cx="7776865" cy="3456384"/>
          </a:xfrm>
        </p:spPr>
        <p:txBody>
          <a:bodyPr/>
          <a:lstStyle/>
          <a:p>
            <a:pPr marL="514350" lvl="0" indent="-514350" algn="ctr">
              <a:buAutoNum type="arabicPeriod"/>
            </a:pPr>
            <a:r>
              <a:rPr lang="en-US" sz="2800" b="1" dirty="0" smtClean="0"/>
              <a:t>3</a:t>
            </a:r>
            <a:r>
              <a:rPr lang="en-US" sz="2800" b="1" baseline="30000" dirty="0" smtClean="0"/>
              <a:t>rd</a:t>
            </a:r>
            <a:r>
              <a:rPr lang="en-US" sz="2800" b="1" dirty="0" smtClean="0"/>
              <a:t> Party Services Based On </a:t>
            </a:r>
            <a:r>
              <a:rPr lang="en-US" sz="2800" b="1" dirty="0" err="1" smtClean="0"/>
              <a:t>Git</a:t>
            </a:r>
            <a:endParaRPr lang="en-US" sz="2800" b="1" dirty="0" smtClean="0"/>
          </a:p>
          <a:p>
            <a:pPr marL="0" lvl="0" indent="0" algn="ctr">
              <a:buNone/>
            </a:pPr>
            <a:endParaRPr lang="en-US" sz="2800" b="1" dirty="0" smtClean="0"/>
          </a:p>
          <a:p>
            <a:pPr marL="0" indent="0" algn="ctr">
              <a:buNone/>
            </a:pPr>
            <a:r>
              <a:rPr lang="en-US" sz="1600" dirty="0"/>
              <a:t>There are several 3</a:t>
            </a:r>
            <a:r>
              <a:rPr lang="en-US" sz="1600" baseline="30000" dirty="0"/>
              <a:t>rd</a:t>
            </a:r>
            <a:r>
              <a:rPr lang="en-US" sz="1600" dirty="0"/>
              <a:t> party services which are based on </a:t>
            </a:r>
            <a:r>
              <a:rPr lang="en-US" sz="1600" dirty="0" err="1"/>
              <a:t>Git</a:t>
            </a:r>
            <a:r>
              <a:rPr lang="en-US" sz="1600" dirty="0"/>
              <a:t>.</a:t>
            </a:r>
          </a:p>
          <a:p>
            <a:pPr marL="514350" lvl="0" indent="-514350" algn="ctr">
              <a:buAutoNum type="arabicPeriod"/>
            </a:pPr>
            <a:endParaRPr lang="en-US" sz="2800" dirty="0" smtClean="0"/>
          </a:p>
          <a:p>
            <a:pPr marL="0" indent="0" eaLnBrk="1" hangingPunct="1">
              <a:buNone/>
            </a:pPr>
            <a:endParaRPr lang="en-US" altLang="en-US" sz="1400" dirty="0" smtClean="0"/>
          </a:p>
        </p:txBody>
      </p:sp>
      <p:sp>
        <p:nvSpPr>
          <p:cNvPr id="5" name="Text Box 5"/>
          <p:cNvSpPr txBox="1">
            <a:spLocks noChangeArrowheads="1"/>
          </p:cNvSpPr>
          <p:nvPr/>
        </p:nvSpPr>
        <p:spPr bwMode="auto">
          <a:xfrm>
            <a:off x="3106266" y="3356992"/>
            <a:ext cx="34099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1600" b="1" u="sng" dirty="0"/>
          </a:p>
          <a:p>
            <a:pPr eaLnBrk="1" hangingPunct="1">
              <a:buFont typeface="Wingdings" panose="05000000000000000000" pitchFamily="2" charset="2"/>
              <a:buChar char="ü"/>
            </a:pPr>
            <a:endParaRPr lang="en-GB" altLang="en-US" sz="1400" dirty="0" smtClean="0"/>
          </a:p>
          <a:p>
            <a:pPr marL="0" indent="0" eaLnBrk="1" hangingPunct="1"/>
            <a:endParaRPr lang="en-GB" altLang="en-US" sz="1400" dirty="0"/>
          </a:p>
          <a:p>
            <a:pPr eaLnBrk="1" hangingPunct="1">
              <a:buFont typeface="Wingdings" panose="05000000000000000000" pitchFamily="2" charset="2"/>
              <a:buChar char="ü"/>
            </a:pPr>
            <a:r>
              <a:rPr lang="en-GB" altLang="en-US" sz="1400" dirty="0" err="1" smtClean="0"/>
              <a:t>GitHub</a:t>
            </a:r>
            <a:r>
              <a:rPr lang="en-GB" altLang="en-US" sz="1400" dirty="0" smtClean="0"/>
              <a:t>(https://www.github.com)</a:t>
            </a:r>
          </a:p>
          <a:p>
            <a:pPr marL="0" indent="0" eaLnBrk="1" hangingPunct="1"/>
            <a:endParaRPr lang="en-GB" altLang="en-US" sz="1400" dirty="0"/>
          </a:p>
          <a:p>
            <a:pPr eaLnBrk="1" hangingPunct="1">
              <a:buFont typeface="Wingdings" panose="05000000000000000000" pitchFamily="2" charset="2"/>
              <a:buChar char="ü"/>
            </a:pPr>
            <a:r>
              <a:rPr lang="en-US" altLang="en-US" sz="1400" dirty="0" err="1" smtClean="0"/>
              <a:t>GitLab</a:t>
            </a:r>
            <a:r>
              <a:rPr lang="en-US" altLang="en-US" sz="1400" dirty="0" smtClean="0"/>
              <a:t>(https://www.gitlab.com)</a:t>
            </a:r>
          </a:p>
          <a:p>
            <a:pPr marL="0" indent="0" eaLnBrk="1" hangingPunct="1"/>
            <a:endParaRPr lang="en-US" altLang="en-US" sz="1400" dirty="0" smtClean="0"/>
          </a:p>
          <a:p>
            <a:pPr eaLnBrk="1" hangingPunct="1">
              <a:buFont typeface="Wingdings" panose="05000000000000000000" pitchFamily="2" charset="2"/>
              <a:buChar char="ü"/>
            </a:pPr>
            <a:r>
              <a:rPr lang="en-US" altLang="en-US" sz="1400" dirty="0" err="1" smtClean="0"/>
              <a:t>Bitbucket</a:t>
            </a:r>
            <a:r>
              <a:rPr lang="en-US" altLang="en-US" sz="1400" dirty="0" smtClean="0"/>
              <a:t>(https://bitbucket.com)</a:t>
            </a:r>
            <a:endParaRPr lang="en-US" altLang="en-US" sz="1400" dirty="0"/>
          </a:p>
          <a:p>
            <a:pPr eaLnBrk="1" hangingPunct="1">
              <a:buFont typeface="Wingdings" panose="05000000000000000000" pitchFamily="2" charset="2"/>
              <a:buChar char="ü"/>
            </a:pPr>
            <a:endParaRPr lang="en-US" altLang="en-US" sz="1400" dirty="0"/>
          </a:p>
        </p:txBody>
      </p:sp>
    </p:spTree>
    <p:extLst>
      <p:ext uri="{BB962C8B-B14F-4D97-AF65-F5344CB8AC3E}">
        <p14:creationId xmlns:p14="http://schemas.microsoft.com/office/powerpoint/2010/main" val="301636233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pPr marL="514350" lvl="0" indent="-514350">
              <a:buAutoNum type="arabicPeriod"/>
            </a:pPr>
            <a:r>
              <a:rPr lang="en-US" sz="2400" b="1" dirty="0"/>
              <a:t>3</a:t>
            </a:r>
            <a:r>
              <a:rPr lang="en-US" sz="2400" b="1" baseline="30000" dirty="0"/>
              <a:t>rd</a:t>
            </a:r>
            <a:r>
              <a:rPr lang="en-US" sz="2400" b="1" dirty="0"/>
              <a:t> Party Services Based On </a:t>
            </a:r>
            <a:r>
              <a:rPr lang="en-US" sz="2400" b="1" dirty="0" err="1"/>
              <a:t>Git</a:t>
            </a:r>
            <a:endParaRPr lang="en-US" sz="2400" b="1" dirty="0"/>
          </a:p>
        </p:txBody>
      </p:sp>
      <p:sp>
        <p:nvSpPr>
          <p:cNvPr id="3" name="Rectangle 2"/>
          <p:cNvSpPr/>
          <p:nvPr/>
        </p:nvSpPr>
        <p:spPr>
          <a:xfrm>
            <a:off x="251520" y="1556792"/>
            <a:ext cx="2787943" cy="646331"/>
          </a:xfrm>
          <a:prstGeom prst="rect">
            <a:avLst/>
          </a:prstGeom>
        </p:spPr>
        <p:txBody>
          <a:bodyPr wrap="none">
            <a:spAutoFit/>
          </a:bodyPr>
          <a:lstStyle/>
          <a:p>
            <a:pPr lvl="0"/>
            <a:r>
              <a:rPr lang="en-US" dirty="0"/>
              <a:t> </a:t>
            </a:r>
            <a:r>
              <a:rPr lang="en-US" dirty="0" smtClean="0"/>
              <a:t>1) </a:t>
            </a:r>
            <a:r>
              <a:rPr lang="en-US" dirty="0" err="1" smtClean="0"/>
              <a:t>Github</a:t>
            </a:r>
            <a:endParaRPr lang="en-US" dirty="0"/>
          </a:p>
          <a:p>
            <a:r>
              <a:rPr lang="en-US" dirty="0"/>
              <a:t> </a:t>
            </a:r>
            <a:r>
              <a:rPr lang="en-US" dirty="0" smtClean="0"/>
              <a:t>    -</a:t>
            </a:r>
            <a:r>
              <a:rPr lang="en-US" dirty="0"/>
              <a:t>url: </a:t>
            </a:r>
            <a:r>
              <a:rPr lang="en-US" u="sng" dirty="0"/>
              <a:t>https://github.com</a:t>
            </a:r>
            <a:endParaRPr lang="en-US" dirty="0"/>
          </a:p>
        </p:txBody>
      </p:sp>
      <p:pic>
        <p:nvPicPr>
          <p:cNvPr id="8" name="Picture 7"/>
          <p:cNvPicPr/>
          <p:nvPr/>
        </p:nvPicPr>
        <p:blipFill>
          <a:blip r:embed="rId3"/>
          <a:stretch>
            <a:fillRect/>
          </a:stretch>
        </p:blipFill>
        <p:spPr>
          <a:xfrm>
            <a:off x="1420531" y="2348881"/>
            <a:ext cx="6319821" cy="3600399"/>
          </a:xfrm>
          <a:prstGeom prst="rect">
            <a:avLst/>
          </a:prstGeom>
        </p:spPr>
      </p:pic>
    </p:spTree>
    <p:extLst>
      <p:ext uri="{BB962C8B-B14F-4D97-AF65-F5344CB8AC3E}">
        <p14:creationId xmlns:p14="http://schemas.microsoft.com/office/powerpoint/2010/main" val="420400802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pPr marL="514350" lvl="0" indent="-514350">
              <a:buAutoNum type="arabicPeriod"/>
            </a:pPr>
            <a:r>
              <a:rPr lang="en-US" sz="2400" b="1" dirty="0"/>
              <a:t>3</a:t>
            </a:r>
            <a:r>
              <a:rPr lang="en-US" sz="2400" b="1" baseline="30000" dirty="0"/>
              <a:t>rd</a:t>
            </a:r>
            <a:r>
              <a:rPr lang="en-US" sz="2400" b="1" dirty="0"/>
              <a:t> Party Services Based On </a:t>
            </a:r>
            <a:r>
              <a:rPr lang="en-US" sz="2400" b="1" dirty="0" err="1"/>
              <a:t>Git</a:t>
            </a:r>
            <a:endParaRPr lang="en-US" sz="2400" b="1" dirty="0"/>
          </a:p>
        </p:txBody>
      </p:sp>
      <p:sp>
        <p:nvSpPr>
          <p:cNvPr id="3" name="Rectangle 2"/>
          <p:cNvSpPr/>
          <p:nvPr/>
        </p:nvSpPr>
        <p:spPr>
          <a:xfrm>
            <a:off x="251520" y="1556792"/>
            <a:ext cx="2710999" cy="646331"/>
          </a:xfrm>
          <a:prstGeom prst="rect">
            <a:avLst/>
          </a:prstGeom>
        </p:spPr>
        <p:txBody>
          <a:bodyPr wrap="none">
            <a:spAutoFit/>
          </a:bodyPr>
          <a:lstStyle/>
          <a:p>
            <a:pPr lvl="0"/>
            <a:r>
              <a:rPr lang="en-US" dirty="0"/>
              <a:t> 2</a:t>
            </a:r>
            <a:r>
              <a:rPr lang="en-US" dirty="0" smtClean="0"/>
              <a:t>) </a:t>
            </a:r>
            <a:r>
              <a:rPr lang="en-US" dirty="0" err="1" smtClean="0"/>
              <a:t>GitLab</a:t>
            </a:r>
            <a:endParaRPr lang="en-US" dirty="0"/>
          </a:p>
          <a:p>
            <a:r>
              <a:rPr lang="en-US" dirty="0"/>
              <a:t> </a:t>
            </a:r>
            <a:r>
              <a:rPr lang="en-US" dirty="0" smtClean="0"/>
              <a:t>    -</a:t>
            </a:r>
            <a:r>
              <a:rPr lang="en-US" dirty="0"/>
              <a:t>url: </a:t>
            </a:r>
            <a:r>
              <a:rPr lang="en-US" u="sng" dirty="0"/>
              <a:t>https://</a:t>
            </a:r>
            <a:r>
              <a:rPr lang="en-US" u="sng" dirty="0" smtClean="0"/>
              <a:t>gitlab.com</a:t>
            </a:r>
            <a:endParaRPr lang="en-US" dirty="0"/>
          </a:p>
        </p:txBody>
      </p:sp>
      <p:pic>
        <p:nvPicPr>
          <p:cNvPr id="7" name="Picture 6"/>
          <p:cNvPicPr/>
          <p:nvPr/>
        </p:nvPicPr>
        <p:blipFill>
          <a:blip r:embed="rId3"/>
          <a:stretch>
            <a:fillRect/>
          </a:stretch>
        </p:blipFill>
        <p:spPr>
          <a:xfrm>
            <a:off x="1417320" y="2350008"/>
            <a:ext cx="6318504" cy="3602736"/>
          </a:xfrm>
          <a:prstGeom prst="rect">
            <a:avLst/>
          </a:prstGeom>
        </p:spPr>
      </p:pic>
    </p:spTree>
    <p:extLst>
      <p:ext uri="{BB962C8B-B14F-4D97-AF65-F5344CB8AC3E}">
        <p14:creationId xmlns:p14="http://schemas.microsoft.com/office/powerpoint/2010/main" val="381183994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pPr marL="514350" lvl="0" indent="-514350">
              <a:buAutoNum type="arabicPeriod"/>
            </a:pPr>
            <a:r>
              <a:rPr lang="en-US" sz="2400" b="1" dirty="0"/>
              <a:t>3</a:t>
            </a:r>
            <a:r>
              <a:rPr lang="en-US" sz="2400" b="1" baseline="30000" dirty="0"/>
              <a:t>rd</a:t>
            </a:r>
            <a:r>
              <a:rPr lang="en-US" sz="2400" b="1" dirty="0"/>
              <a:t> Party Services Based On </a:t>
            </a:r>
            <a:r>
              <a:rPr lang="en-US" sz="2400" b="1" dirty="0" err="1"/>
              <a:t>Git</a:t>
            </a:r>
            <a:endParaRPr lang="en-US" sz="2400" b="1" dirty="0"/>
          </a:p>
        </p:txBody>
      </p:sp>
      <p:sp>
        <p:nvSpPr>
          <p:cNvPr id="3" name="Rectangle 2"/>
          <p:cNvSpPr/>
          <p:nvPr/>
        </p:nvSpPr>
        <p:spPr>
          <a:xfrm>
            <a:off x="251520" y="1556792"/>
            <a:ext cx="5288627" cy="646331"/>
          </a:xfrm>
          <a:prstGeom prst="rect">
            <a:avLst/>
          </a:prstGeom>
        </p:spPr>
        <p:txBody>
          <a:bodyPr wrap="none">
            <a:spAutoFit/>
          </a:bodyPr>
          <a:lstStyle/>
          <a:p>
            <a:pPr lvl="0"/>
            <a:r>
              <a:rPr lang="en-US" dirty="0"/>
              <a:t> </a:t>
            </a:r>
            <a:r>
              <a:rPr lang="en-US" dirty="0" smtClean="0"/>
              <a:t>3) </a:t>
            </a:r>
            <a:r>
              <a:rPr lang="en-US" dirty="0" err="1" smtClean="0"/>
              <a:t>Bitbucket</a:t>
            </a:r>
            <a:endParaRPr lang="en-US" dirty="0"/>
          </a:p>
          <a:p>
            <a:r>
              <a:rPr lang="en-US" dirty="0"/>
              <a:t> </a:t>
            </a:r>
            <a:r>
              <a:rPr lang="en-US" dirty="0" smtClean="0"/>
              <a:t>    -</a:t>
            </a:r>
            <a:r>
              <a:rPr lang="en-US" dirty="0"/>
              <a:t>url: </a:t>
            </a:r>
            <a:r>
              <a:rPr lang="en-US" u="sng" dirty="0"/>
              <a:t>https</a:t>
            </a:r>
            <a:r>
              <a:rPr lang="en-US" u="sng" dirty="0" smtClean="0"/>
              <a:t>://</a:t>
            </a:r>
            <a:r>
              <a:rPr lang="en-US" dirty="0" smtClean="0"/>
              <a:t>bitbucket.com, </a:t>
            </a:r>
            <a:r>
              <a:rPr lang="en-US" u="sng" dirty="0" smtClean="0"/>
              <a:t>https://gitbucket.org</a:t>
            </a:r>
            <a:endParaRPr lang="en-US" u="sng"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417320" y="2485048"/>
            <a:ext cx="6318504" cy="3332655"/>
          </a:xfrm>
          <a:prstGeom prst="rect">
            <a:avLst/>
          </a:prstGeom>
        </p:spPr>
      </p:pic>
    </p:spTree>
    <p:extLst>
      <p:ext uri="{BB962C8B-B14F-4D97-AF65-F5344CB8AC3E}">
        <p14:creationId xmlns:p14="http://schemas.microsoft.com/office/powerpoint/2010/main" val="90821882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About Git</a:t>
            </a:r>
            <a:endParaRPr lang="en-US" altLang="en-US" dirty="0" smtClean="0"/>
          </a:p>
        </p:txBody>
      </p:sp>
      <p:sp>
        <p:nvSpPr>
          <p:cNvPr id="7171" name="AutoShape 3"/>
          <p:cNvSpPr>
            <a:spLocks noGrp="1" noChangeArrowheads="1"/>
          </p:cNvSpPr>
          <p:nvPr>
            <p:ph type="body" idx="1"/>
          </p:nvPr>
        </p:nvSpPr>
        <p:spPr>
          <a:xfrm>
            <a:off x="683567" y="2060849"/>
            <a:ext cx="7776865" cy="2952327"/>
          </a:xfrm>
        </p:spPr>
        <p:txBody>
          <a:bodyPr/>
          <a:lstStyle/>
          <a:p>
            <a:pPr marL="0" indent="0" algn="ctr">
              <a:buNone/>
            </a:pPr>
            <a:r>
              <a:rPr lang="en-US" sz="2800" b="1" dirty="0" smtClean="0"/>
              <a:t>2.  Management </a:t>
            </a:r>
            <a:r>
              <a:rPr lang="en-US" sz="2800" b="1" dirty="0"/>
              <a:t>of GIT </a:t>
            </a:r>
            <a:r>
              <a:rPr lang="en-US" sz="2800" b="1" dirty="0" smtClean="0"/>
              <a:t>repository</a:t>
            </a:r>
            <a:endParaRPr lang="en-US" sz="2800" dirty="0" smtClean="0"/>
          </a:p>
          <a:p>
            <a:pPr marL="0" indent="0" eaLnBrk="1" hangingPunct="1">
              <a:buNone/>
            </a:pPr>
            <a:endParaRPr lang="en-US" altLang="en-US" sz="1400" dirty="0" smtClean="0"/>
          </a:p>
        </p:txBody>
      </p:sp>
      <p:sp>
        <p:nvSpPr>
          <p:cNvPr id="5" name="Text Box 5"/>
          <p:cNvSpPr txBox="1">
            <a:spLocks noChangeArrowheads="1"/>
          </p:cNvSpPr>
          <p:nvPr/>
        </p:nvSpPr>
        <p:spPr bwMode="auto">
          <a:xfrm>
            <a:off x="3106266" y="3068960"/>
            <a:ext cx="34099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endParaRPr lang="en-GB" altLang="en-US" sz="1400" dirty="0"/>
          </a:p>
          <a:p>
            <a:pPr eaLnBrk="1" hangingPunct="1">
              <a:buFont typeface="Wingdings" panose="05000000000000000000" pitchFamily="2" charset="2"/>
              <a:buChar char="ü"/>
            </a:pPr>
            <a:r>
              <a:rPr lang="en-GB" altLang="en-US" sz="1400" dirty="0" smtClean="0"/>
              <a:t>Create</a:t>
            </a:r>
          </a:p>
          <a:p>
            <a:pPr marL="0" indent="0" eaLnBrk="1" hangingPunct="1"/>
            <a:endParaRPr lang="en-GB" altLang="en-US" sz="1400" dirty="0"/>
          </a:p>
          <a:p>
            <a:pPr eaLnBrk="1" hangingPunct="1">
              <a:buFont typeface="Wingdings" panose="05000000000000000000" pitchFamily="2" charset="2"/>
              <a:buChar char="ü"/>
            </a:pPr>
            <a:r>
              <a:rPr lang="en-US" altLang="en-US" sz="1400" dirty="0" smtClean="0"/>
              <a:t>Clone</a:t>
            </a:r>
          </a:p>
          <a:p>
            <a:pPr marL="0" indent="0" eaLnBrk="1" hangingPunct="1"/>
            <a:endParaRPr lang="en-US" altLang="en-US" sz="1400" dirty="0" smtClean="0"/>
          </a:p>
          <a:p>
            <a:pPr eaLnBrk="1" hangingPunct="1">
              <a:buFont typeface="Wingdings" panose="05000000000000000000" pitchFamily="2" charset="2"/>
              <a:buChar char="ü"/>
            </a:pPr>
            <a:r>
              <a:rPr lang="en-US" altLang="en-US" sz="1400" dirty="0" smtClean="0"/>
              <a:t>Commit / Pull / Push</a:t>
            </a:r>
            <a:endParaRPr lang="en-US" altLang="en-US" sz="1400" dirty="0"/>
          </a:p>
          <a:p>
            <a:pPr eaLnBrk="1" hangingPunct="1">
              <a:buFont typeface="Wingdings" panose="05000000000000000000" pitchFamily="2" charset="2"/>
              <a:buChar char="ü"/>
            </a:pPr>
            <a:endParaRPr lang="en-US" altLang="en-US" sz="1400" dirty="0"/>
          </a:p>
        </p:txBody>
      </p:sp>
    </p:spTree>
    <p:extLst>
      <p:ext uri="{BB962C8B-B14F-4D97-AF65-F5344CB8AC3E}">
        <p14:creationId xmlns:p14="http://schemas.microsoft.com/office/powerpoint/2010/main" val="248551358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3184" y="-27384"/>
            <a:ext cx="2386608" cy="720080"/>
          </a:xfrm>
        </p:spPr>
        <p:txBody>
          <a:bodyPr/>
          <a:lstStyle/>
          <a:p>
            <a:pPr eaLnBrk="1" hangingPunct="1"/>
            <a:r>
              <a:rPr lang="en-GB" altLang="en-US" sz="2800" dirty="0" smtClean="0"/>
              <a:t>About Git</a:t>
            </a:r>
            <a:endParaRPr lang="en-US" altLang="en-US" sz="2800" dirty="0" smtClean="0"/>
          </a:p>
        </p:txBody>
      </p:sp>
      <p:sp>
        <p:nvSpPr>
          <p:cNvPr id="6" name="Rectangle 2"/>
          <p:cNvSpPr txBox="1">
            <a:spLocks noChangeArrowheads="1"/>
          </p:cNvSpPr>
          <p:nvPr/>
        </p:nvSpPr>
        <p:spPr bwMode="auto">
          <a:xfrm>
            <a:off x="313184" y="476672"/>
            <a:ext cx="76431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sz="2400" b="1" dirty="0" smtClean="0"/>
              <a:t>2. </a:t>
            </a:r>
            <a:r>
              <a:rPr lang="en-US" sz="2400" b="1" dirty="0"/>
              <a:t>Management of GIT </a:t>
            </a:r>
            <a:r>
              <a:rPr lang="en-US" sz="2400" b="1" dirty="0" smtClean="0"/>
              <a:t>repository</a:t>
            </a:r>
            <a:endParaRPr lang="en-US" sz="2400" dirty="0"/>
          </a:p>
        </p:txBody>
      </p:sp>
      <p:sp>
        <p:nvSpPr>
          <p:cNvPr id="3" name="Rectangle 2"/>
          <p:cNvSpPr/>
          <p:nvPr/>
        </p:nvSpPr>
        <p:spPr>
          <a:xfrm>
            <a:off x="251520" y="1556792"/>
            <a:ext cx="1210588" cy="369332"/>
          </a:xfrm>
          <a:prstGeom prst="rect">
            <a:avLst/>
          </a:prstGeom>
        </p:spPr>
        <p:txBody>
          <a:bodyPr wrap="none">
            <a:spAutoFit/>
          </a:bodyPr>
          <a:lstStyle/>
          <a:p>
            <a:pPr lvl="0"/>
            <a:r>
              <a:rPr lang="en-US" dirty="0"/>
              <a:t> </a:t>
            </a:r>
            <a:r>
              <a:rPr lang="en-US" dirty="0" smtClean="0"/>
              <a:t>1) Create</a:t>
            </a:r>
            <a:endParaRPr lang="en-US" dirty="0"/>
          </a:p>
        </p:txBody>
      </p:sp>
      <p:pic>
        <p:nvPicPr>
          <p:cNvPr id="7" name="Picture 6"/>
          <p:cNvPicPr/>
          <p:nvPr/>
        </p:nvPicPr>
        <p:blipFill>
          <a:blip r:embed="rId3"/>
          <a:stretch>
            <a:fillRect/>
          </a:stretch>
        </p:blipFill>
        <p:spPr>
          <a:xfrm>
            <a:off x="467544" y="2166120"/>
            <a:ext cx="4955540" cy="2991072"/>
          </a:xfrm>
          <a:prstGeom prst="rect">
            <a:avLst/>
          </a:prstGeom>
        </p:spPr>
      </p:pic>
      <p:sp>
        <p:nvSpPr>
          <p:cNvPr id="9" name="Text Box 8"/>
          <p:cNvSpPr txBox="1">
            <a:spLocks noChangeArrowheads="1"/>
          </p:cNvSpPr>
          <p:nvPr/>
        </p:nvSpPr>
        <p:spPr bwMode="auto">
          <a:xfrm>
            <a:off x="5796136" y="2190923"/>
            <a:ext cx="302433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a:t>When you create new repository, you can setup the repository type as two choice, that is, one is public and another is private</a:t>
            </a:r>
            <a:r>
              <a:rPr lang="en-US" sz="1400" dirty="0" smtClean="0"/>
              <a:t>.</a:t>
            </a:r>
          </a:p>
          <a:p>
            <a:endParaRPr lang="en-US" sz="1400" dirty="0"/>
          </a:p>
          <a:p>
            <a:r>
              <a:rPr lang="en-US" sz="1400" dirty="0"/>
              <a:t>If it is public, everyone can access to this repository without any permission</a:t>
            </a:r>
            <a:r>
              <a:rPr lang="en-US" sz="1400" dirty="0" smtClean="0"/>
              <a:t>.</a:t>
            </a:r>
          </a:p>
          <a:p>
            <a:endParaRPr lang="en-US" sz="1400" dirty="0"/>
          </a:p>
          <a:p>
            <a:r>
              <a:rPr lang="en-US" sz="1400" dirty="0"/>
              <a:t>But if it is private, only someone who has write and read permission to this repository can access to the repository.</a:t>
            </a:r>
          </a:p>
        </p:txBody>
      </p:sp>
      <p:sp>
        <p:nvSpPr>
          <p:cNvPr id="10" name="Text Box 8"/>
          <p:cNvSpPr txBox="1">
            <a:spLocks noChangeArrowheads="1"/>
          </p:cNvSpPr>
          <p:nvPr/>
        </p:nvSpPr>
        <p:spPr bwMode="auto">
          <a:xfrm>
            <a:off x="467544" y="5301208"/>
            <a:ext cx="72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a:t>• </a:t>
            </a:r>
            <a:r>
              <a:rPr lang="en-US" sz="1200" dirty="0" err="1"/>
              <a:t>Gitub</a:t>
            </a:r>
            <a:r>
              <a:rPr lang="en-US" sz="1200" dirty="0"/>
              <a:t> can only create public repository with free account, in order to create private repository on </a:t>
            </a:r>
            <a:r>
              <a:rPr lang="en-US" sz="1200" dirty="0" smtClean="0"/>
              <a:t> </a:t>
            </a:r>
          </a:p>
          <a:p>
            <a:r>
              <a:rPr lang="en-US" sz="1200" dirty="0" smtClean="0"/>
              <a:t>  </a:t>
            </a:r>
            <a:r>
              <a:rPr lang="en-US" sz="1200" dirty="0" err="1" smtClean="0"/>
              <a:t>Github</a:t>
            </a:r>
            <a:r>
              <a:rPr lang="en-US" sz="1200" dirty="0"/>
              <a:t>, then you will need to upgrade your account to paid account($9/month</a:t>
            </a:r>
            <a:r>
              <a:rPr lang="en-US" sz="1200" dirty="0" smtClean="0"/>
              <a:t>).</a:t>
            </a:r>
          </a:p>
          <a:p>
            <a:endParaRPr lang="en-US" sz="1200" dirty="0"/>
          </a:p>
          <a:p>
            <a:r>
              <a:rPr lang="en-US" sz="1200" dirty="0"/>
              <a:t>• </a:t>
            </a:r>
            <a:r>
              <a:rPr lang="en-US" sz="1200" dirty="0" err="1"/>
              <a:t>Bitbucket</a:t>
            </a:r>
            <a:r>
              <a:rPr lang="en-US" sz="1200" dirty="0"/>
              <a:t> and </a:t>
            </a:r>
            <a:r>
              <a:rPr lang="en-US" sz="1200" dirty="0" err="1"/>
              <a:t>Gitlab</a:t>
            </a:r>
            <a:r>
              <a:rPr lang="en-US" sz="1200" dirty="0"/>
              <a:t> can create both of public and private repository with free account as well.</a:t>
            </a:r>
          </a:p>
        </p:txBody>
      </p:sp>
    </p:spTree>
    <p:extLst>
      <p:ext uri="{BB962C8B-B14F-4D97-AF65-F5344CB8AC3E}">
        <p14:creationId xmlns:p14="http://schemas.microsoft.com/office/powerpoint/2010/main" val="1847929959"/>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rcles">
  <a:themeElements>
    <a:clrScheme name="circles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circ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ircles 1">
        <a:dk1>
          <a:srgbClr val="005A58"/>
        </a:dk1>
        <a:lt1>
          <a:srgbClr val="FFFFFF"/>
        </a:lt1>
        <a:dk2>
          <a:srgbClr val="008080"/>
        </a:dk2>
        <a:lt2>
          <a:srgbClr val="FFFFCD"/>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2"/>
        </a:folHlink>
      </a:clrScheme>
      <a:clrMap bg1="dk2" tx1="lt1" bg2="dk1" tx2="lt2" accent1="accent1" accent2="accent2" accent3="accent3" accent4="accent4" accent5="accent5" accent6="accent6" hlink="hlink" folHlink="folHlink"/>
    </a:extraClrScheme>
    <a:extraClrScheme>
      <a:clrScheme name="circles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circles 3">
        <a:dk1>
          <a:srgbClr val="000000"/>
        </a:dk1>
        <a:lt1>
          <a:srgbClr val="FFDBA6"/>
        </a:lt1>
        <a:dk2>
          <a:srgbClr val="FFFFFF"/>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circles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circles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circles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TotalTime>
  <Words>1153</Words>
  <Application>Microsoft Office PowerPoint</Application>
  <PresentationFormat>On-screen Show (4:3)</PresentationFormat>
  <Paragraphs>175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circles</vt:lpstr>
      <vt:lpstr>Introduction of Common Services</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About Git</vt:lpstr>
      <vt:lpstr>Connecting Server</vt:lpstr>
      <vt:lpstr>Connecting Server</vt:lpstr>
      <vt:lpstr>Connecting Server</vt:lpstr>
      <vt:lpstr>Connecting Server</vt:lpstr>
      <vt:lpstr>Connecting Server</vt:lpstr>
      <vt:lpstr>Connecting Server</vt:lpstr>
      <vt:lpstr>Connecting Server</vt:lpstr>
      <vt:lpstr>Connecting Server</vt:lpstr>
    </vt:vector>
  </TitlesOfParts>
  <Company>Clearly Presented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Blue Template</dc:title>
  <dc:creator>Presentation Magazine</dc:creator>
  <cp:lastModifiedBy>HigherStar</cp:lastModifiedBy>
  <cp:revision>60</cp:revision>
  <dcterms:created xsi:type="dcterms:W3CDTF">2005-04-26T09:52:17Z</dcterms:created>
  <dcterms:modified xsi:type="dcterms:W3CDTF">2017-07-26T10:17:02Z</dcterms:modified>
</cp:coreProperties>
</file>