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1" r:id="rId15"/>
    <p:sldId id="277" r:id="rId16"/>
    <p:sldId id="279" r:id="rId17"/>
    <p:sldId id="280" r:id="rId18"/>
    <p:sldId id="278" r:id="rId19"/>
    <p:sldId id="281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70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14139" y="320497"/>
            <a:ext cx="436372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8079" y="1019302"/>
            <a:ext cx="735584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13941" y="1554834"/>
            <a:ext cx="8564117" cy="4260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81283" y="5986184"/>
            <a:ext cx="200659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8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9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30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2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3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8783" y="0"/>
            <a:ext cx="1335531" cy="2708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4711" y="4021835"/>
            <a:ext cx="190500" cy="188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9144"/>
            <a:ext cx="524256" cy="4663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7155" y="4572"/>
            <a:ext cx="237744" cy="10896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4944" y="4572"/>
            <a:ext cx="385572" cy="17404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5480303"/>
            <a:ext cx="513588" cy="13731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4881371"/>
            <a:ext cx="443484" cy="19583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5883" y="4572"/>
            <a:ext cx="813816" cy="402640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4444" y="9144"/>
            <a:ext cx="833628" cy="68351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19783" y="4867655"/>
            <a:ext cx="978819" cy="19903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886200" y="549402"/>
            <a:ext cx="8077200" cy="2358338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 marR="5080">
              <a:lnSpc>
                <a:spcPts val="8640"/>
              </a:lnSpc>
              <a:spcBef>
                <a:spcPts val="1190"/>
              </a:spcBef>
            </a:pPr>
            <a:r>
              <a:rPr sz="8000" b="1" spc="-60" dirty="0" err="1">
                <a:latin typeface="Tw Cen MT" panose="020B0602020104020603" pitchFamily="34" charset="0"/>
              </a:rPr>
              <a:t>HyperText</a:t>
            </a:r>
            <a:r>
              <a:rPr sz="8000" b="1" spc="-240" dirty="0">
                <a:latin typeface="Tw Cen MT" panose="020B0602020104020603" pitchFamily="34" charset="0"/>
              </a:rPr>
              <a:t> </a:t>
            </a:r>
            <a:r>
              <a:rPr sz="8000" b="1" spc="-35" dirty="0" smtClean="0">
                <a:latin typeface="Tw Cen MT" panose="020B0602020104020603" pitchFamily="34" charset="0"/>
              </a:rPr>
              <a:t>Transfer</a:t>
            </a:r>
            <a:r>
              <a:rPr lang="en-US" sz="8000" b="1" spc="-35" dirty="0" smtClean="0">
                <a:latin typeface="Tw Cen MT" panose="020B0602020104020603" pitchFamily="34" charset="0"/>
              </a:rPr>
              <a:t> </a:t>
            </a:r>
            <a:br>
              <a:rPr lang="en-US" sz="8000" b="1" spc="-35" dirty="0" smtClean="0">
                <a:latin typeface="Tw Cen MT" panose="020B0602020104020603" pitchFamily="34" charset="0"/>
              </a:rPr>
            </a:br>
            <a:r>
              <a:rPr sz="8000" b="1" dirty="0" smtClean="0">
                <a:latin typeface="Tw Cen MT" panose="020B0602020104020603" pitchFamily="34" charset="0"/>
              </a:rPr>
              <a:t>Protocol</a:t>
            </a:r>
            <a:r>
              <a:rPr sz="8000" b="1" spc="-15" dirty="0" smtClean="0">
                <a:latin typeface="Tw Cen MT" panose="020B0602020104020603" pitchFamily="34" charset="0"/>
              </a:rPr>
              <a:t> </a:t>
            </a:r>
            <a:r>
              <a:rPr sz="8000" b="1" dirty="0">
                <a:latin typeface="Tw Cen MT" panose="020B0602020104020603" pitchFamily="34" charset="0"/>
              </a:rPr>
              <a:t>(HTTP)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525000" y="5715000"/>
            <a:ext cx="22097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-300" dirty="0" smtClean="0">
                <a:solidFill>
                  <a:srgbClr val="82FFFF"/>
                </a:solidFill>
                <a:latin typeface="Tw Cen MT" panose="020B0602020104020603" pitchFamily="34" charset="0"/>
                <a:cs typeface="Arial"/>
              </a:rPr>
              <a:t>2019.  05. 18</a:t>
            </a:r>
            <a:endParaRPr sz="3200" dirty="0">
              <a:latin typeface="Tw Cen MT" panose="020B0602020104020603" pitchFamily="34" charset="0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2128" y="3426713"/>
            <a:ext cx="3788663" cy="31607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981200" y="1828800"/>
            <a:ext cx="8403336" cy="3851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0"/>
          <p:cNvSpPr txBox="1">
            <a:spLocks noGrp="1"/>
          </p:cNvSpPr>
          <p:nvPr>
            <p:ph type="title"/>
          </p:nvPr>
        </p:nvSpPr>
        <p:spPr>
          <a:xfrm>
            <a:off x="2819401" y="339565"/>
            <a:ext cx="56388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" dirty="0">
                <a:latin typeface="Tw Cen MT" panose="020B0602020104020603" pitchFamily="34" charset="0"/>
                <a:cs typeface="Times New Roman" panose="02020603050405020304" pitchFamily="18" charset="0"/>
              </a:rPr>
              <a:t>HOW HTTP</a:t>
            </a:r>
            <a:r>
              <a:rPr sz="5400" b="1" spc="-295" dirty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sz="5400" b="1" spc="-5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WORKS</a:t>
            </a:r>
            <a:endParaRPr sz="5400" b="1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66900" y="1371600"/>
            <a:ext cx="8915400" cy="5029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0"/>
          <p:cNvSpPr txBox="1">
            <a:spLocks/>
          </p:cNvSpPr>
          <p:nvPr/>
        </p:nvSpPr>
        <p:spPr>
          <a:xfrm>
            <a:off x="2590800" y="339565"/>
            <a:ext cx="74676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5400" b="1" kern="0" spc="-5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HTTP REQUEST MESSAGE</a:t>
            </a:r>
            <a:endParaRPr lang="en-US" sz="5400" b="1" kern="0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81200" y="1447800"/>
            <a:ext cx="8915400" cy="4953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0"/>
          <p:cNvSpPr txBox="1">
            <a:spLocks/>
          </p:cNvSpPr>
          <p:nvPr/>
        </p:nvSpPr>
        <p:spPr>
          <a:xfrm>
            <a:off x="2463800" y="344542"/>
            <a:ext cx="77724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5400" b="1" kern="0" spc="-5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HTTP RESPONSE MESSAGE</a:t>
            </a:r>
            <a:endParaRPr lang="en-US" sz="5400" b="1" kern="0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676400" y="338784"/>
            <a:ext cx="8991600" cy="575157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841500" marR="5080" indent="-1829435">
              <a:lnSpc>
                <a:spcPts val="3890"/>
              </a:lnSpc>
              <a:spcBef>
                <a:spcPts val="585"/>
              </a:spcBef>
            </a:pPr>
            <a:r>
              <a:rPr sz="5400" b="1" spc="-120" dirty="0" smtClean="0">
                <a:latin typeface="Tw Cen MT" panose="020B0602020104020603" pitchFamily="34" charset="0"/>
              </a:rPr>
              <a:t>STATUS </a:t>
            </a:r>
            <a:r>
              <a:rPr sz="5400" b="1" spc="-5" dirty="0">
                <a:latin typeface="Tw Cen MT" panose="020B0602020104020603" pitchFamily="34" charset="0"/>
              </a:rPr>
              <a:t>CODES</a:t>
            </a:r>
            <a:r>
              <a:rPr sz="5400" b="1" spc="-140" dirty="0">
                <a:latin typeface="Tw Cen MT" panose="020B0602020104020603" pitchFamily="34" charset="0"/>
              </a:rPr>
              <a:t> </a:t>
            </a:r>
            <a:r>
              <a:rPr sz="5400" b="1" spc="-5" dirty="0">
                <a:latin typeface="Tw Cen MT" panose="020B0602020104020603" pitchFamily="34" charset="0"/>
              </a:rPr>
              <a:t>AND  </a:t>
            </a:r>
            <a:r>
              <a:rPr sz="5400" b="1" dirty="0" smtClean="0">
                <a:latin typeface="Tw Cen MT" panose="020B0602020104020603" pitchFamily="34" charset="0"/>
              </a:rPr>
              <a:t>PHRASES</a:t>
            </a:r>
            <a:endParaRPr sz="5400" b="1" dirty="0">
              <a:latin typeface="Tw Cen MT" panose="020B0602020104020603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14123" y="1183386"/>
            <a:ext cx="10609612" cy="514045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1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371600" y="445244"/>
            <a:ext cx="950760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>
              <a:lnSpc>
                <a:spcPct val="100000"/>
              </a:lnSpc>
              <a:spcBef>
                <a:spcPts val="100"/>
              </a:spcBef>
            </a:pPr>
            <a:r>
              <a:rPr sz="5400" b="1" spc="-5" dirty="0" smtClean="0">
                <a:latin typeface="Tw Cen MT" panose="020B0602020104020603" pitchFamily="34" charset="0"/>
              </a:rPr>
              <a:t>HTTP: A </a:t>
            </a:r>
            <a:r>
              <a:rPr sz="5400" b="1" spc="-80" dirty="0" smtClean="0">
                <a:latin typeface="Tw Cen MT" panose="020B0602020104020603" pitchFamily="34" charset="0"/>
              </a:rPr>
              <a:t>STATELESS</a:t>
            </a:r>
            <a:r>
              <a:rPr sz="5400" b="1" spc="-425" dirty="0" smtClean="0">
                <a:latin typeface="Tw Cen MT" panose="020B0602020104020603" pitchFamily="34" charset="0"/>
              </a:rPr>
              <a:t> </a:t>
            </a:r>
            <a:r>
              <a:rPr sz="5400" b="1" spc="-10" dirty="0" smtClean="0">
                <a:latin typeface="Tw Cen MT" panose="020B0602020104020603" pitchFamily="34" charset="0"/>
              </a:rPr>
              <a:t>PROTOCOL</a:t>
            </a:r>
            <a:endParaRPr sz="5400" b="1" spc="-10" dirty="0">
              <a:latin typeface="Tw Cen MT" panose="020B0602020104020603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6800" y="1729739"/>
            <a:ext cx="10569464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Web application servers are generally "stateless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":</a:t>
            </a:r>
          </a:p>
          <a:p>
            <a:endParaRPr lang="en-US" sz="4000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marL="571500" indent="-571500">
              <a:buFontTx/>
              <a:buChar char="-"/>
            </a:pP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Each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HTTP request is independent;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server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can't tell if 2 requests came from the same browser or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user.</a:t>
            </a:r>
          </a:p>
          <a:p>
            <a:pPr marL="571500" indent="-571500">
              <a:buFontTx/>
              <a:buChar char="-"/>
            </a:pP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Web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server applications maintain no information in memory from request to request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114800" y="313181"/>
            <a:ext cx="37338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>
              <a:lnSpc>
                <a:spcPct val="100000"/>
              </a:lnSpc>
              <a:spcBef>
                <a:spcPts val="100"/>
              </a:spcBef>
            </a:pPr>
            <a:r>
              <a:rPr lang="en-US" sz="5400" b="1" spc="-10" dirty="0" smtClean="0">
                <a:latin typeface="Tw Cen MT" panose="020B0602020104020603" pitchFamily="34" charset="0"/>
              </a:rPr>
              <a:t>COOKIES</a:t>
            </a:r>
            <a:endParaRPr sz="5400" b="1" spc="-10" dirty="0">
              <a:latin typeface="Tw Cen MT" panose="020B0602020104020603" pitchFamily="34" charset="0"/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1066800" y="1678056"/>
            <a:ext cx="10569464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A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cookie is a small piece of text stored on a user's computer by their browser.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/>
            </a:r>
            <a:b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	Common uses: authentication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, storing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site 			preferences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, shopping cart items, and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			server session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identification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Each cookie is just a name-value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pair</a:t>
            </a:r>
          </a:p>
          <a:p>
            <a:pPr marL="571500" indent="-571500">
              <a:buFontTx/>
              <a:buChar char="-"/>
            </a:pP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Cookies can only store </a:t>
            </a:r>
            <a:r>
              <a:rPr lang="en-US" sz="4000" b="1" dirty="0">
                <a:solidFill>
                  <a:schemeClr val="bg1"/>
                </a:solidFill>
                <a:latin typeface="Tw Cen MT" panose="020B0602020104020603" pitchFamily="34" charset="0"/>
              </a:rPr>
              <a:t>4KB of </a:t>
            </a:r>
            <a:r>
              <a:rPr lang="en-US" sz="40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data</a:t>
            </a:r>
            <a:endParaRPr lang="en-US" sz="4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32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905000" y="313181"/>
            <a:ext cx="8516588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>
              <a:lnSpc>
                <a:spcPct val="100000"/>
              </a:lnSpc>
              <a:spcBef>
                <a:spcPts val="100"/>
              </a:spcBef>
            </a:pPr>
            <a:r>
              <a:rPr lang="en-US" sz="5400" b="1" dirty="0" smtClean="0">
                <a:latin typeface="Tw Cen MT" panose="020B0602020104020603" pitchFamily="34" charset="0"/>
              </a:rPr>
              <a:t>ARE ALL COOKIES SAME?</a:t>
            </a:r>
            <a:endParaRPr sz="5400" b="1" spc="-10" dirty="0">
              <a:latin typeface="Tw Cen MT" panose="020B0602020104020603" pitchFamily="34" charset="0"/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1066800" y="1678056"/>
            <a:ext cx="10569464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0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Session Cookies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: These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are temporary cookie files, which are erased when you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close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your browser. When you restart your browser and go back to the site that created the cookie, the website will not recognize you.</a:t>
            </a:r>
            <a:endParaRPr lang="en-US" sz="4000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marL="571500" indent="-571500">
              <a:buFontTx/>
              <a:buChar char="-"/>
            </a:pPr>
            <a:r>
              <a:rPr lang="en-US" sz="4000" b="1" dirty="0">
                <a:solidFill>
                  <a:schemeClr val="bg1"/>
                </a:solidFill>
                <a:latin typeface="Tw Cen MT" panose="020B0602020104020603" pitchFamily="34" charset="0"/>
              </a:rPr>
              <a:t>Persistent </a:t>
            </a:r>
            <a:r>
              <a:rPr lang="en-US" sz="40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cookies: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these remain on your hard drive until you erase them or they expire.</a:t>
            </a:r>
          </a:p>
        </p:txBody>
      </p:sp>
    </p:spTree>
    <p:extLst>
      <p:ext uri="{BB962C8B-B14F-4D97-AF65-F5344CB8AC3E}">
        <p14:creationId xmlns:p14="http://schemas.microsoft.com/office/powerpoint/2010/main" val="2438492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43400" y="338495"/>
            <a:ext cx="36576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>
              <a:lnSpc>
                <a:spcPct val="100000"/>
              </a:lnSpc>
              <a:spcBef>
                <a:spcPts val="100"/>
              </a:spcBef>
            </a:pPr>
            <a:r>
              <a:rPr lang="en-US" sz="5400" b="1" dirty="0" smtClean="0">
                <a:latin typeface="Tw Cen MT" panose="020B0602020104020603" pitchFamily="34" charset="0"/>
              </a:rPr>
              <a:t>SESSION</a:t>
            </a:r>
            <a:endParaRPr sz="5400" b="1" spc="-10" dirty="0">
              <a:latin typeface="Tw Cen MT" panose="020B0602020104020603" pitchFamily="34" charset="0"/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762000" y="1678056"/>
            <a:ext cx="10874264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A session can be defined as a server-side storage of information that is desired to persist throughout the user's interaction with the web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site.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 </a:t>
            </a:r>
            <a:endParaRPr lang="en-US" sz="4000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marL="571500" indent="-571500">
              <a:buFontTx/>
              <a:buChar char="-"/>
            </a:pP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Cookie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is passed to the web server every time the browser makes an HTTP 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request and used </a:t>
            </a:r>
            <a:r>
              <a:rPr lang="en-US" sz="4000" dirty="0">
                <a:solidFill>
                  <a:schemeClr val="bg1"/>
                </a:solidFill>
                <a:latin typeface="Tw Cen MT" panose="020B0602020104020603" pitchFamily="34" charset="0"/>
              </a:rPr>
              <a:t>by the server to implement </a:t>
            </a:r>
            <a:r>
              <a:rPr lang="en-US" sz="4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</a:t>
            </a:r>
            <a:r>
              <a:rPr lang="en-US" sz="4000" i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ession</a:t>
            </a:r>
            <a:endParaRPr lang="en-US" sz="4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816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266" y="82585"/>
            <a:ext cx="8077200" cy="6727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bject 10"/>
          <p:cNvSpPr txBox="1">
            <a:spLocks noGrp="1"/>
          </p:cNvSpPr>
          <p:nvPr>
            <p:ph type="title"/>
          </p:nvPr>
        </p:nvSpPr>
        <p:spPr>
          <a:xfrm>
            <a:off x="92795" y="2010137"/>
            <a:ext cx="365760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 algn="ctr">
              <a:lnSpc>
                <a:spcPct val="100000"/>
              </a:lnSpc>
              <a:spcBef>
                <a:spcPts val="100"/>
              </a:spcBef>
            </a:pPr>
            <a:r>
              <a:rPr lang="en-US" sz="5400" b="1" dirty="0" smtClean="0">
                <a:latin typeface="Tw Cen MT" panose="020B0602020104020603" pitchFamily="34" charset="0"/>
              </a:rPr>
              <a:t>COOKIE &amp; SESSION</a:t>
            </a:r>
            <a:br>
              <a:rPr lang="en-US" sz="5400" b="1" dirty="0" smtClean="0">
                <a:latin typeface="Tw Cen MT" panose="020B0602020104020603" pitchFamily="34" charset="0"/>
              </a:rPr>
            </a:br>
            <a:r>
              <a:rPr lang="en-US" sz="5400" b="1" dirty="0" smtClean="0">
                <a:latin typeface="Tw Cen MT" panose="020B0602020104020603" pitchFamily="34" charset="0"/>
              </a:rPr>
              <a:t>STEPS</a:t>
            </a:r>
            <a:endParaRPr sz="5400" b="1" spc="-1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1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 txBox="1">
            <a:spLocks noGrp="1"/>
          </p:cNvSpPr>
          <p:nvPr>
            <p:ph type="title"/>
          </p:nvPr>
        </p:nvSpPr>
        <p:spPr>
          <a:xfrm>
            <a:off x="3352800" y="2590800"/>
            <a:ext cx="533400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 algn="ctr">
              <a:lnSpc>
                <a:spcPct val="100000"/>
              </a:lnSpc>
              <a:spcBef>
                <a:spcPts val="100"/>
              </a:spcBef>
            </a:pPr>
            <a:r>
              <a:rPr lang="en-US" sz="6600" b="1" dirty="0" smtClean="0">
                <a:latin typeface="Tw Cen MT" panose="020B0602020104020603" pitchFamily="34" charset="0"/>
              </a:rPr>
              <a:t>THANK YOU</a:t>
            </a:r>
            <a:endParaRPr sz="6600" b="1" spc="-1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9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419600" y="660230"/>
            <a:ext cx="320675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b="1" spc="-100" dirty="0" smtClean="0">
                <a:latin typeface="Tw Cen MT" panose="020B0602020104020603" pitchFamily="34" charset="0"/>
              </a:rPr>
              <a:t>SUMMARY</a:t>
            </a:r>
            <a:endParaRPr sz="5400" b="1" spc="-5" dirty="0">
              <a:latin typeface="Tw Cen MT" panose="020B0602020104020603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05200" y="1981200"/>
            <a:ext cx="6204585" cy="38020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6675" indent="-228600">
              <a:lnSpc>
                <a:spcPct val="120000"/>
              </a:lnSpc>
              <a:spcBef>
                <a:spcPts val="100"/>
              </a:spcBef>
              <a:buSzPct val="125000"/>
              <a:buChar char="•"/>
              <a:tabLst>
                <a:tab pos="241935" algn="l"/>
                <a:tab pos="1448435" algn="l"/>
              </a:tabLst>
            </a:pPr>
            <a:r>
              <a:rPr lang="en-US" sz="3600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w Cen MT" panose="020B0602020104020603" pitchFamily="34" charset="0"/>
                <a:cs typeface="Arial"/>
              </a:rPr>
              <a:t>HTTP Conception</a:t>
            </a:r>
            <a:endParaRPr sz="3600" dirty="0" smtClean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  <a:p>
            <a:pPr marL="241300" marR="5080" indent="-228600">
              <a:lnSpc>
                <a:spcPct val="120000"/>
              </a:lnSpc>
              <a:spcBef>
                <a:spcPts val="994"/>
              </a:spcBef>
              <a:buSzPct val="125000"/>
              <a:buChar char="•"/>
              <a:tabLst>
                <a:tab pos="241935" algn="l"/>
              </a:tabLst>
            </a:pPr>
            <a:r>
              <a:rPr lang="en-US" sz="36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OSI Model</a:t>
            </a:r>
            <a:endParaRPr sz="3600" dirty="0" smtClean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  <a:p>
            <a:pPr marL="241300" marR="26670" indent="-228600">
              <a:lnSpc>
                <a:spcPct val="120000"/>
              </a:lnSpc>
              <a:spcBef>
                <a:spcPts val="1010"/>
              </a:spcBef>
              <a:buSzPct val="125000"/>
              <a:buChar char="•"/>
              <a:tabLst>
                <a:tab pos="241935" algn="l"/>
              </a:tabLst>
            </a:pPr>
            <a:r>
              <a:rPr lang="en-US" sz="36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How HTTP Works</a:t>
            </a:r>
          </a:p>
          <a:p>
            <a:pPr marL="241300" marR="26670" indent="-228600">
              <a:lnSpc>
                <a:spcPct val="120000"/>
              </a:lnSpc>
              <a:spcBef>
                <a:spcPts val="1010"/>
              </a:spcBef>
              <a:buSzPct val="125000"/>
              <a:buChar char="•"/>
              <a:tabLst>
                <a:tab pos="241935" algn="l"/>
              </a:tabLst>
            </a:pPr>
            <a:r>
              <a:rPr lang="en-US" sz="36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Request and Response</a:t>
            </a:r>
          </a:p>
          <a:p>
            <a:pPr marL="241300" marR="26670" indent="-228600">
              <a:lnSpc>
                <a:spcPct val="120000"/>
              </a:lnSpc>
              <a:spcBef>
                <a:spcPts val="1010"/>
              </a:spcBef>
              <a:buSzPct val="125000"/>
              <a:buChar char="•"/>
              <a:tabLst>
                <a:tab pos="241935" algn="l"/>
              </a:tabLst>
            </a:pPr>
            <a:r>
              <a:rPr lang="en-US" sz="36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Session and Cookie</a:t>
            </a:r>
            <a:endParaRPr sz="3600" dirty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048000" y="339565"/>
            <a:ext cx="549275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b="1" spc="-100" dirty="0" smtClean="0">
                <a:latin typeface="Tw Cen MT" panose="020B0602020104020603" pitchFamily="34" charset="0"/>
              </a:rPr>
              <a:t>HTTP CONCEPTION</a:t>
            </a:r>
            <a:endParaRPr sz="5400" b="1" spc="-5" dirty="0">
              <a:latin typeface="Tw Cen MT" panose="020B0602020104020603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96772" y="1447800"/>
            <a:ext cx="7575635" cy="48295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spcBef>
                <a:spcPts val="994"/>
              </a:spcBef>
              <a:buSzPct val="125000"/>
              <a:buChar char="•"/>
              <a:tabLst>
                <a:tab pos="241935" algn="l"/>
              </a:tabLst>
            </a:pPr>
            <a:r>
              <a:rPr sz="3200" u="sng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w Cen MT" panose="020B0602020104020603" pitchFamily="34" charset="0"/>
                <a:cs typeface="Arial"/>
              </a:rPr>
              <a:t>Protocol</a:t>
            </a:r>
            <a:r>
              <a:rPr lang="en-US" sz="3200" u="sng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Tw Cen MT" panose="020B0602020104020603" pitchFamily="34" charset="0"/>
                <a:cs typeface="Arial"/>
              </a:rPr>
              <a:t>:</a:t>
            </a:r>
            <a:r>
              <a:rPr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A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 </a:t>
            </a:r>
            <a:r>
              <a:rPr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standard procedure for  defining and regulating communication. </a:t>
            </a:r>
            <a:endParaRPr lang="en-US" sz="3200" dirty="0" smtClean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  <a:p>
            <a:pPr marL="12700" marR="5080">
              <a:spcBef>
                <a:spcPts val="994"/>
              </a:spcBef>
              <a:buSzPct val="125000"/>
              <a:tabLst>
                <a:tab pos="241935" algn="l"/>
              </a:tabLst>
            </a:pPr>
            <a:r>
              <a:rPr lang="en-US"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ex: 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TCP</a:t>
            </a:r>
            <a:r>
              <a:rPr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, UDP, 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HTTP</a:t>
            </a:r>
            <a:r>
              <a:rPr lang="en-US"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, SMTP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.</a:t>
            </a:r>
            <a:endParaRPr lang="en-US" sz="3200" dirty="0" smtClean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  <a:p>
            <a:pPr marL="241300" marR="26670" indent="-228600">
              <a:spcBef>
                <a:spcPts val="1010"/>
              </a:spcBef>
              <a:buSzPct val="125000"/>
              <a:buChar char="•"/>
              <a:tabLst>
                <a:tab pos="241935" algn="l"/>
              </a:tabLst>
            </a:pPr>
            <a:r>
              <a:rPr lang="en-US" sz="3200" u="sng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HTTP:</a:t>
            </a:r>
            <a:r>
              <a:rPr lang="en-US"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Protocol for transferring data between  server and client like plaintext, hypertext, image, videos and sounds.</a:t>
            </a:r>
            <a:endParaRPr sz="3200" dirty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  <a:p>
            <a:pPr marL="241300" marR="5080" indent="-228600">
              <a:spcBef>
                <a:spcPts val="994"/>
              </a:spcBef>
              <a:buSzPct val="125000"/>
              <a:buChar char="•"/>
              <a:tabLst>
                <a:tab pos="241935" algn="l"/>
              </a:tabLst>
            </a:pPr>
            <a:r>
              <a:rPr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HTTP is the foundation of data communication for  the </a:t>
            </a:r>
            <a:r>
              <a:rPr lang="en-US"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WWW (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World </a:t>
            </a:r>
            <a:r>
              <a:rPr sz="3200" dirty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Wide 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Web</a:t>
            </a:r>
            <a:r>
              <a:rPr lang="en-US"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)</a:t>
            </a:r>
            <a:r>
              <a:rPr sz="3200" dirty="0" smtClean="0">
                <a:solidFill>
                  <a:schemeClr val="bg1"/>
                </a:solidFill>
                <a:latin typeface="Tw Cen MT" panose="020B0602020104020603" pitchFamily="34" charset="0"/>
                <a:cs typeface="Arial"/>
              </a:rPr>
              <a:t>.</a:t>
            </a:r>
            <a:endParaRPr sz="3200" dirty="0">
              <a:solidFill>
                <a:schemeClr val="bg1"/>
              </a:solidFill>
              <a:latin typeface="Tw Cen MT" panose="020B0602020104020603" pitchFamily="34" charset="0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" y="1543846"/>
            <a:ext cx="3626952" cy="45214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94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4328" y="2613140"/>
            <a:ext cx="31242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b="1" spc="-100" dirty="0" smtClean="0">
                <a:latin typeface="Tw Cen MT" panose="020B0602020104020603" pitchFamily="34" charset="0"/>
              </a:rPr>
              <a:t>OSI Model</a:t>
            </a:r>
            <a:endParaRPr sz="5400" b="1" spc="-5" dirty="0">
              <a:latin typeface="Tw Cen MT" panose="020B0602020104020603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7" y="45593"/>
            <a:ext cx="8548116" cy="682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80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267200" y="204452"/>
            <a:ext cx="461607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" dirty="0" smtClean="0">
                <a:latin typeface="Tw Cen MT" panose="020B0602020104020603" pitchFamily="34" charset="0"/>
              </a:rPr>
              <a:t>TERMINOLO</a:t>
            </a:r>
            <a:r>
              <a:rPr sz="5400" b="1" dirty="0" smtClean="0">
                <a:latin typeface="Tw Cen MT" panose="020B0602020104020603" pitchFamily="34" charset="0"/>
              </a:rPr>
              <a:t>G</a:t>
            </a:r>
            <a:r>
              <a:rPr sz="5400" b="1" spc="-5" dirty="0" smtClean="0">
                <a:latin typeface="Tw Cen MT" panose="020B0602020104020603" pitchFamily="34" charset="0"/>
              </a:rPr>
              <a:t>Y</a:t>
            </a:r>
            <a:endParaRPr sz="5400" b="1" spc="-5" dirty="0">
              <a:latin typeface="Tw Cen MT" panose="020B0602020104020603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7313" y="1465339"/>
            <a:ext cx="10498455" cy="48295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07645" indent="-228600">
              <a:spcBef>
                <a:spcPts val="100"/>
              </a:spcBef>
              <a:buSzPct val="125000"/>
              <a:buChar char="•"/>
              <a:tabLst>
                <a:tab pos="241300" algn="l"/>
                <a:tab pos="5791835" algn="l"/>
              </a:tabLst>
            </a:pPr>
            <a:r>
              <a:rPr sz="3600" u="sng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Internet </a:t>
            </a:r>
            <a:r>
              <a:rPr sz="3600" u="sng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Protocol address (IP address)</a:t>
            </a:r>
            <a:r>
              <a:rPr sz="36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 is a numerical label assigned to each  </a:t>
            </a:r>
            <a:r>
              <a:rPr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device</a:t>
            </a:r>
            <a:endParaRPr sz="3600" dirty="0">
              <a:latin typeface="Tw Cen MT" panose="020B0602020104020603" pitchFamily="34" charset="0"/>
              <a:cs typeface="Arial"/>
            </a:endParaRPr>
          </a:p>
          <a:p>
            <a:pPr marL="241300" indent="-228600">
              <a:spcBef>
                <a:spcPts val="1525"/>
              </a:spcBef>
              <a:buSzPct val="125000"/>
              <a:buChar char="•"/>
              <a:tabLst>
                <a:tab pos="241300" algn="l"/>
              </a:tabLst>
            </a:pPr>
            <a:r>
              <a:rPr sz="3600" u="sng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Transmission </a:t>
            </a:r>
            <a:r>
              <a:rPr sz="3600" u="sng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Control Protocol (TCP)</a:t>
            </a:r>
            <a:r>
              <a:rPr sz="36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 </a:t>
            </a:r>
            <a:r>
              <a:rPr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is</a:t>
            </a:r>
            <a:r>
              <a:rPr lang="en-US"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 a protocol to ensure</a:t>
            </a:r>
            <a:r>
              <a:rPr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 reliable</a:t>
            </a:r>
            <a:r>
              <a:rPr sz="36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, ordered, error-checked delivery of a stream of </a:t>
            </a:r>
            <a:r>
              <a:rPr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octets</a:t>
            </a:r>
            <a:r>
              <a:rPr lang="en-US"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.</a:t>
            </a:r>
          </a:p>
          <a:p>
            <a:pPr marL="241300" indent="-228600">
              <a:spcBef>
                <a:spcPts val="1525"/>
              </a:spcBef>
              <a:buSzPct val="125000"/>
              <a:buChar char="•"/>
              <a:tabLst>
                <a:tab pos="241300" algn="l"/>
              </a:tabLst>
            </a:pPr>
            <a:r>
              <a:rPr sz="3600" u="heavy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 panose="020B0602020104020603" pitchFamily="34" charset="0"/>
                <a:cs typeface="Arial"/>
              </a:rPr>
              <a:t>Port </a:t>
            </a:r>
            <a:r>
              <a:rPr sz="36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 panose="020B0602020104020603" pitchFamily="34" charset="0"/>
                <a:cs typeface="Arial"/>
              </a:rPr>
              <a:t>Number</a:t>
            </a:r>
            <a:r>
              <a:rPr sz="36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 : A port number is a 16 bit number which when associated with IP </a:t>
            </a:r>
            <a:r>
              <a:rPr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address,  </a:t>
            </a:r>
            <a:r>
              <a:rPr sz="36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completes the destination address for a </a:t>
            </a:r>
            <a:r>
              <a:rPr lang="en-US"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c</a:t>
            </a:r>
            <a:r>
              <a:rPr sz="36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ommunications session.</a:t>
            </a:r>
            <a:endParaRPr sz="3600" dirty="0">
              <a:latin typeface="Tw Cen MT" panose="020B0602020104020603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1166352" cy="2366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549396"/>
            <a:ext cx="219456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482084"/>
            <a:ext cx="242315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4027" y="4867655"/>
            <a:ext cx="975844" cy="1990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71612" y="0"/>
            <a:ext cx="529304" cy="6263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31168" y="4572"/>
            <a:ext cx="384048" cy="1725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532107" y="5551932"/>
            <a:ext cx="507492" cy="1296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40668" y="4867655"/>
            <a:ext cx="384048" cy="19811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819400" y="339565"/>
            <a:ext cx="6856349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" dirty="0">
                <a:latin typeface="Tw Cen MT" panose="020B0602020104020603" pitchFamily="34" charset="0"/>
                <a:cs typeface="Times New Roman" panose="02020603050405020304" pitchFamily="18" charset="0"/>
              </a:rPr>
              <a:t>HOW HTTP</a:t>
            </a:r>
            <a:r>
              <a:rPr sz="5400" b="1" spc="-295" dirty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sz="5400" b="1" spc="-5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WORKS</a:t>
            </a:r>
            <a:endParaRPr sz="5400" b="1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0600" y="1593259"/>
            <a:ext cx="6731507" cy="45736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spcBef>
                <a:spcPts val="105"/>
              </a:spcBef>
              <a:buSzPct val="125000"/>
              <a:buChar char="•"/>
              <a:tabLst>
                <a:tab pos="241300" algn="l"/>
              </a:tabLst>
            </a:pPr>
            <a:r>
              <a:rPr sz="32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HTTP is implemented </a:t>
            </a:r>
            <a:r>
              <a:rPr lang="en-US" sz="32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with </a:t>
            </a:r>
            <a:r>
              <a:rPr sz="32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client </a:t>
            </a:r>
            <a:r>
              <a:rPr lang="en-US" sz="32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and server </a:t>
            </a:r>
            <a:r>
              <a:rPr sz="32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program, </a:t>
            </a:r>
            <a:r>
              <a:rPr sz="32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executing on </a:t>
            </a:r>
            <a:r>
              <a:rPr sz="32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different </a:t>
            </a:r>
            <a:r>
              <a:rPr sz="32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end systems, talk to each other by </a:t>
            </a:r>
            <a:r>
              <a:rPr sz="3200" dirty="0" smtClean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exchanging </a:t>
            </a:r>
            <a:r>
              <a:rPr sz="32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HTTP messages.</a:t>
            </a:r>
            <a:endParaRPr sz="3200" dirty="0">
              <a:latin typeface="Tw Cen MT" panose="020B0602020104020603" pitchFamily="34" charset="0"/>
              <a:cs typeface="Arial"/>
            </a:endParaRPr>
          </a:p>
          <a:p>
            <a:pPr marL="241300" marR="42545" indent="-228600">
              <a:spcBef>
                <a:spcPts val="994"/>
              </a:spcBef>
              <a:buClr>
                <a:srgbClr val="FFFFFF"/>
              </a:buClr>
              <a:buSzPct val="125000"/>
              <a:buFont typeface="Arial"/>
              <a:buChar char="•"/>
              <a:tabLst>
                <a:tab pos="324485" algn="l"/>
                <a:tab pos="325120" algn="l"/>
              </a:tabLst>
            </a:pPr>
            <a:r>
              <a:rPr sz="3200" dirty="0">
                <a:latin typeface="Tw Cen MT" panose="020B0602020104020603" pitchFamily="34" charset="0"/>
              </a:rPr>
              <a:t>	</a:t>
            </a:r>
            <a:r>
              <a:rPr sz="3200" dirty="0">
                <a:solidFill>
                  <a:srgbClr val="FFFFFF"/>
                </a:solidFill>
                <a:latin typeface="Tw Cen MT" panose="020B0602020104020603" pitchFamily="34" charset="0"/>
                <a:cs typeface="Arial"/>
              </a:rPr>
              <a:t>The HTTP client first initiates a TCP  connection with the server. Once the  connection is established, the browser and the  server processes access TCP through their  socket interfaces.</a:t>
            </a:r>
            <a:endParaRPr sz="3200" dirty="0">
              <a:latin typeface="Tw Cen MT" panose="020B0602020104020603" pitchFamily="34" charset="0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4027" y="1704339"/>
            <a:ext cx="3927348" cy="39791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524000" y="1905000"/>
            <a:ext cx="9525000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0"/>
          <p:cNvSpPr txBox="1">
            <a:spLocks noGrp="1"/>
          </p:cNvSpPr>
          <p:nvPr>
            <p:ph type="title"/>
          </p:nvPr>
        </p:nvSpPr>
        <p:spPr>
          <a:xfrm>
            <a:off x="2819401" y="339565"/>
            <a:ext cx="56388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" dirty="0">
                <a:latin typeface="Tw Cen MT" panose="020B0602020104020603" pitchFamily="34" charset="0"/>
                <a:cs typeface="Times New Roman" panose="02020603050405020304" pitchFamily="18" charset="0"/>
              </a:rPr>
              <a:t>HOW HTTP</a:t>
            </a:r>
            <a:r>
              <a:rPr sz="5400" b="1" spc="-295" dirty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sz="5400" b="1" spc="-5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WORKS</a:t>
            </a:r>
            <a:endParaRPr sz="5400" b="1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71600" y="1524000"/>
            <a:ext cx="93726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0"/>
          <p:cNvSpPr txBox="1">
            <a:spLocks/>
          </p:cNvSpPr>
          <p:nvPr/>
        </p:nvSpPr>
        <p:spPr>
          <a:xfrm>
            <a:off x="2819401" y="339565"/>
            <a:ext cx="56388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5400" b="1" kern="0" spc="-5" smtClean="0">
                <a:latin typeface="Tw Cen MT" panose="020B0602020104020603" pitchFamily="34" charset="0"/>
                <a:cs typeface="Times New Roman" panose="02020603050405020304" pitchFamily="18" charset="0"/>
              </a:rPr>
              <a:t>HOW HTTP</a:t>
            </a:r>
            <a:r>
              <a:rPr lang="en-US" sz="5400" b="1" kern="0" spc="-295" smtClean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kern="0" spc="-5" smtClean="0">
                <a:latin typeface="Tw Cen MT" panose="020B0602020104020603" pitchFamily="34" charset="0"/>
                <a:cs typeface="Times New Roman" panose="02020603050405020304" pitchFamily="18" charset="0"/>
              </a:rPr>
              <a:t>WORKS</a:t>
            </a:r>
            <a:endParaRPr lang="en-US" sz="5400" b="1" kern="0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19200" y="1676400"/>
            <a:ext cx="98298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0"/>
          <p:cNvSpPr txBox="1">
            <a:spLocks/>
          </p:cNvSpPr>
          <p:nvPr/>
        </p:nvSpPr>
        <p:spPr>
          <a:xfrm>
            <a:off x="2819401" y="339565"/>
            <a:ext cx="56388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5400" b="1" kern="0" spc="-5" smtClean="0">
                <a:latin typeface="Tw Cen MT" panose="020B0602020104020603" pitchFamily="34" charset="0"/>
                <a:cs typeface="Times New Roman" panose="02020603050405020304" pitchFamily="18" charset="0"/>
              </a:rPr>
              <a:t>HOW HTTP</a:t>
            </a:r>
            <a:r>
              <a:rPr lang="en-US" sz="5400" b="1" kern="0" spc="-295" smtClean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kern="0" spc="-5" smtClean="0">
                <a:latin typeface="Tw Cen MT" panose="020B0602020104020603" pitchFamily="34" charset="0"/>
                <a:cs typeface="Times New Roman" panose="02020603050405020304" pitchFamily="18" charset="0"/>
              </a:rPr>
              <a:t>WORKS</a:t>
            </a:r>
            <a:endParaRPr lang="en-US" sz="5400" b="1" kern="0" spc="-5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8F95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261</Words>
  <Application>Microsoft Office PowerPoint</Application>
  <PresentationFormat>Custom</PresentationFormat>
  <Paragraphs>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HyperText Transfer  Protocol (HTTP)</vt:lpstr>
      <vt:lpstr>SUMMARY</vt:lpstr>
      <vt:lpstr>HTTP CONCEPTION</vt:lpstr>
      <vt:lpstr>OSI Model</vt:lpstr>
      <vt:lpstr>TERMINOLOGY</vt:lpstr>
      <vt:lpstr>HOW HTTP WORKS</vt:lpstr>
      <vt:lpstr>HOW HTTP WORKS</vt:lpstr>
      <vt:lpstr>PowerPoint Presentation</vt:lpstr>
      <vt:lpstr>PowerPoint Presentation</vt:lpstr>
      <vt:lpstr>HOW HTTP WORKS</vt:lpstr>
      <vt:lpstr>PowerPoint Presentation</vt:lpstr>
      <vt:lpstr>PowerPoint Presentation</vt:lpstr>
      <vt:lpstr>STATUS CODES AND  PHRASES</vt:lpstr>
      <vt:lpstr>HTTP: A STATELESS PROTOCOL</vt:lpstr>
      <vt:lpstr>COOKIES</vt:lpstr>
      <vt:lpstr>ARE ALL COOKIES SAME?</vt:lpstr>
      <vt:lpstr>SESSION</vt:lpstr>
      <vt:lpstr>COOKIE &amp; SESSION STEPS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HyperText Transfer  Protocol (HTTP)</dc:title>
  <cp:lastModifiedBy>silver</cp:lastModifiedBy>
  <cp:revision>16</cp:revision>
  <dcterms:created xsi:type="dcterms:W3CDTF">2019-05-18T15:29:58Z</dcterms:created>
  <dcterms:modified xsi:type="dcterms:W3CDTF">2019-05-18T18:06:48Z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2019-05-18T00:00:00Z</vt:filetime>
  </property>
</Properties>
</file>