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Proxima Nova"/>
      <p:regular r:id="rId26"/>
      <p:bold r:id="rId27"/>
      <p:italic r:id="rId28"/>
      <p:boldItalic r:id="rId29"/>
    </p:embeddedFont>
    <p:embeddedFont>
      <p:font typeface="Proxima Nova Semibold"/>
      <p:regular r:id="rId30"/>
      <p:bold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regular.fntdata"/><Relationship Id="rId25" Type="http://schemas.openxmlformats.org/officeDocument/2006/relationships/font" Target="fonts/Roboto-boldItalic.fntdata"/><Relationship Id="rId28" Type="http://schemas.openxmlformats.org/officeDocument/2006/relationships/font" Target="fonts/ProximaNova-italic.fntdata"/><Relationship Id="rId27" Type="http://schemas.openxmlformats.org/officeDocument/2006/relationships/font" Target="fonts/ProximaNova-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Semibold-bold.fntdata"/><Relationship Id="rId30" Type="http://schemas.openxmlformats.org/officeDocument/2006/relationships/font" Target="fonts/ProximaNovaSemibold-regular.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ProximaNovaSemibold-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2c693e6f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2c693e6f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2c693e6f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2c693e6f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62c693e6f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62c693e6f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2c693e6f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2c693e6f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62c693e6ff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2c693e6f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2c693e6f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2c693e6f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5bedb4c373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bedb4c373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5bedb4c3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5bedb4c3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2c666ed9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2c666ed9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62c666ed9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2c666ed9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2c666ed9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2c666ed9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62c666ed9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2c666ed9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2c666ed9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2c666ed9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62c693e6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2c693e6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2c693e6f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2c693e6f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stripe.com/docs/payments/payment-intents/migr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A86E8"/>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557697"/>
            <a:ext cx="8222100" cy="160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6000">
                <a:latin typeface="Proxima Nova"/>
                <a:ea typeface="Proxima Nova"/>
                <a:cs typeface="Proxima Nova"/>
                <a:sym typeface="Proxima Nova"/>
              </a:rPr>
              <a:t>Stripe-SCA</a:t>
            </a:r>
            <a:endParaRPr b="1" sz="6000">
              <a:latin typeface="Proxima Nova"/>
              <a:ea typeface="Proxima Nova"/>
              <a:cs typeface="Proxima Nova"/>
              <a:sym typeface="Proxima Nova"/>
            </a:endParaRPr>
          </a:p>
          <a:p>
            <a:pPr indent="0" lvl="0" marL="0" rtl="0" algn="ctr">
              <a:spcBef>
                <a:spcPts val="0"/>
              </a:spcBef>
              <a:spcAft>
                <a:spcPts val="0"/>
              </a:spcAft>
              <a:buNone/>
            </a:pPr>
            <a:r>
              <a:rPr b="1" lang="en" sz="6000">
                <a:latin typeface="Proxima Nova"/>
                <a:ea typeface="Proxima Nova"/>
                <a:cs typeface="Proxima Nova"/>
                <a:sym typeface="Proxima Nova"/>
              </a:rPr>
              <a:t>(Strong Customer Authentication)</a:t>
            </a:r>
            <a:endParaRPr b="1" sz="6000">
              <a:solidFill>
                <a:schemeClr val="lt1"/>
              </a:solidFill>
              <a:latin typeface="Proxima Nova"/>
              <a:ea typeface="Proxima Nova"/>
              <a:cs typeface="Proxima Nova"/>
              <a:sym typeface="Proxima Nova"/>
            </a:endParaRPr>
          </a:p>
        </p:txBody>
      </p:sp>
      <p:sp>
        <p:nvSpPr>
          <p:cNvPr id="68" name="Google Shape;68;p13"/>
          <p:cNvSpPr txBox="1"/>
          <p:nvPr>
            <p:ph idx="1" type="subTitle"/>
          </p:nvPr>
        </p:nvSpPr>
        <p:spPr>
          <a:xfrm>
            <a:off x="390525" y="3951248"/>
            <a:ext cx="8520600" cy="5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Proxima Nova Semibold"/>
                <a:ea typeface="Proxima Nova Semibold"/>
                <a:cs typeface="Proxima Nova Semibold"/>
                <a:sym typeface="Proxima Nova Semibold"/>
              </a:rPr>
              <a:t>2019-0</a:t>
            </a:r>
            <a:r>
              <a:rPr lang="en" sz="2400">
                <a:latin typeface="Proxima Nova Semibold"/>
                <a:ea typeface="Proxima Nova Semibold"/>
                <a:cs typeface="Proxima Nova Semibold"/>
                <a:sym typeface="Proxima Nova Semibold"/>
              </a:rPr>
              <a:t>9</a:t>
            </a:r>
            <a:r>
              <a:rPr lang="en" sz="2400">
                <a:solidFill>
                  <a:schemeClr val="lt1"/>
                </a:solidFill>
                <a:latin typeface="Proxima Nova Semibold"/>
                <a:ea typeface="Proxima Nova Semibold"/>
                <a:cs typeface="Proxima Nova Semibold"/>
                <a:sym typeface="Proxima Nova Semibold"/>
              </a:rPr>
              <a:t>-1</a:t>
            </a:r>
            <a:r>
              <a:rPr lang="en" sz="2400">
                <a:latin typeface="Proxima Nova Semibold"/>
                <a:ea typeface="Proxima Nova Semibold"/>
                <a:cs typeface="Proxima Nova Semibold"/>
                <a:sym typeface="Proxima Nova Semibold"/>
              </a:rPr>
              <a:t>5</a:t>
            </a:r>
            <a:endParaRPr sz="2400">
              <a:solidFill>
                <a:schemeClr val="lt1"/>
              </a:solidFill>
              <a:latin typeface="Proxima Nova Semibold"/>
              <a:ea typeface="Proxima Nova Semibold"/>
              <a:cs typeface="Proxima Nova Semibold"/>
              <a:sym typeface="Proxima Nova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Attempt the payment on the server side</a:t>
            </a:r>
            <a:endParaRPr sz="2400"/>
          </a:p>
        </p:txBody>
      </p:sp>
      <p:pic>
        <p:nvPicPr>
          <p:cNvPr id="122" name="Google Shape;122;p22"/>
          <p:cNvPicPr preferRelativeResize="0"/>
          <p:nvPr/>
        </p:nvPicPr>
        <p:blipFill>
          <a:blip r:embed="rId3">
            <a:alphaModFix/>
          </a:blip>
          <a:stretch>
            <a:fillRect/>
          </a:stretch>
        </p:blipFill>
        <p:spPr>
          <a:xfrm>
            <a:off x="924213" y="771450"/>
            <a:ext cx="7295576" cy="4219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Handle the server response on the client side</a:t>
            </a:r>
            <a:endParaRPr sz="2400"/>
          </a:p>
        </p:txBody>
      </p:sp>
      <p:pic>
        <p:nvPicPr>
          <p:cNvPr id="128" name="Google Shape;128;p23"/>
          <p:cNvPicPr preferRelativeResize="0"/>
          <p:nvPr/>
        </p:nvPicPr>
        <p:blipFill>
          <a:blip r:embed="rId3">
            <a:alphaModFix/>
          </a:blip>
          <a:stretch>
            <a:fillRect/>
          </a:stretch>
        </p:blipFill>
        <p:spPr>
          <a:xfrm>
            <a:off x="581025" y="779425"/>
            <a:ext cx="7981950" cy="4029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Handle the server response on the client side</a:t>
            </a:r>
            <a:endParaRPr sz="2400"/>
          </a:p>
        </p:txBody>
      </p:sp>
      <p:pic>
        <p:nvPicPr>
          <p:cNvPr id="134" name="Google Shape;134;p24"/>
          <p:cNvPicPr preferRelativeResize="0"/>
          <p:nvPr/>
        </p:nvPicPr>
        <p:blipFill>
          <a:blip r:embed="rId3">
            <a:alphaModFix/>
          </a:blip>
          <a:stretch>
            <a:fillRect/>
          </a:stretch>
        </p:blipFill>
        <p:spPr>
          <a:xfrm>
            <a:off x="152400" y="763475"/>
            <a:ext cx="7187128" cy="4219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0" y="16350"/>
            <a:ext cx="90891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3. Migrate your integration that saves cards on Customer objects.</a:t>
            </a:r>
            <a:endParaRPr sz="2400"/>
          </a:p>
        </p:txBody>
      </p:sp>
      <p:pic>
        <p:nvPicPr>
          <p:cNvPr id="140" name="Google Shape;140;p25"/>
          <p:cNvPicPr preferRelativeResize="0"/>
          <p:nvPr/>
        </p:nvPicPr>
        <p:blipFill>
          <a:blip r:embed="rId3">
            <a:alphaModFix/>
          </a:blip>
          <a:stretch>
            <a:fillRect/>
          </a:stretch>
        </p:blipFill>
        <p:spPr>
          <a:xfrm>
            <a:off x="798713" y="763475"/>
            <a:ext cx="7491668" cy="42196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0" y="16350"/>
            <a:ext cx="90891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Migrate your integration that saves cards on Customer objects.</a:t>
            </a:r>
            <a:endParaRPr sz="2400"/>
          </a:p>
        </p:txBody>
      </p:sp>
      <p:pic>
        <p:nvPicPr>
          <p:cNvPr id="146" name="Google Shape;146;p26"/>
          <p:cNvPicPr preferRelativeResize="0"/>
          <p:nvPr/>
        </p:nvPicPr>
        <p:blipFill>
          <a:blip r:embed="rId3">
            <a:alphaModFix/>
          </a:blip>
          <a:stretch>
            <a:fillRect/>
          </a:stretch>
        </p:blipFill>
        <p:spPr>
          <a:xfrm>
            <a:off x="1248600" y="667625"/>
            <a:ext cx="6591882" cy="4475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471900" y="4352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4. Test with regulatory test cards to ensure your upgraded integration handles authentication correctly.</a:t>
            </a:r>
            <a:endParaRPr sz="2400"/>
          </a:p>
        </p:txBody>
      </p:sp>
      <p:pic>
        <p:nvPicPr>
          <p:cNvPr id="152" name="Google Shape;152;p27"/>
          <p:cNvPicPr preferRelativeResize="0"/>
          <p:nvPr/>
        </p:nvPicPr>
        <p:blipFill>
          <a:blip r:embed="rId3">
            <a:alphaModFix/>
          </a:blip>
          <a:stretch>
            <a:fillRect/>
          </a:stretch>
        </p:blipFill>
        <p:spPr>
          <a:xfrm>
            <a:off x="1573400" y="1202925"/>
            <a:ext cx="6093926" cy="3940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A86E8"/>
        </a:solidFill>
      </p:bgPr>
    </p:bg>
    <p:spTree>
      <p:nvGrpSpPr>
        <p:cNvPr id="156" name="Shape 156"/>
        <p:cNvGrpSpPr/>
        <p:nvPr/>
      </p:nvGrpSpPr>
      <p:grpSpPr>
        <a:xfrm>
          <a:off x="0" y="0"/>
          <a:ext cx="0" cy="0"/>
          <a:chOff x="0" y="0"/>
          <a:chExt cx="0" cy="0"/>
        </a:xfrm>
      </p:grpSpPr>
      <p:sp>
        <p:nvSpPr>
          <p:cNvPr id="157" name="Google Shape;157;p28"/>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6000">
                <a:latin typeface="Proxima Nova"/>
                <a:ea typeface="Proxima Nova"/>
                <a:cs typeface="Proxima Nova"/>
                <a:sym typeface="Proxima Nova"/>
              </a:rPr>
              <a:t>Thank You</a:t>
            </a:r>
            <a:endParaRPr b="1" sz="6000">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A86E8"/>
        </a:solidFill>
      </p:bgPr>
    </p:bg>
    <p:spTree>
      <p:nvGrpSpPr>
        <p:cNvPr id="72" name="Shape 72"/>
        <p:cNvGrpSpPr/>
        <p:nvPr/>
      </p:nvGrpSpPr>
      <p:grpSpPr>
        <a:xfrm>
          <a:off x="0" y="0"/>
          <a:ext cx="0" cy="0"/>
          <a:chOff x="0" y="0"/>
          <a:chExt cx="0" cy="0"/>
        </a:xfrm>
      </p:grpSpPr>
      <p:sp>
        <p:nvSpPr>
          <p:cNvPr id="73" name="Google Shape;73;p14"/>
          <p:cNvSpPr txBox="1"/>
          <p:nvPr>
            <p:ph type="title"/>
          </p:nvPr>
        </p:nvSpPr>
        <p:spPr>
          <a:xfrm>
            <a:off x="460950" y="46515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Concept</a:t>
            </a:r>
            <a:endParaRPr b="1" sz="3600">
              <a:latin typeface="Proxima Nova"/>
              <a:ea typeface="Proxima Nova"/>
              <a:cs typeface="Proxima Nova"/>
              <a:sym typeface="Proxima Nova"/>
            </a:endParaRPr>
          </a:p>
        </p:txBody>
      </p:sp>
      <p:sp>
        <p:nvSpPr>
          <p:cNvPr id="74" name="Google Shape;74;p14"/>
          <p:cNvSpPr txBox="1"/>
          <p:nvPr>
            <p:ph type="title"/>
          </p:nvPr>
        </p:nvSpPr>
        <p:spPr>
          <a:xfrm>
            <a:off x="460950" y="1252975"/>
            <a:ext cx="8222100" cy="3115800"/>
          </a:xfrm>
          <a:prstGeom prst="rect">
            <a:avLst/>
          </a:prstGeom>
        </p:spPr>
        <p:txBody>
          <a:bodyPr anchorCtr="0" anchor="ctr" bIns="91425" lIns="91425" spcFirstLastPara="1" rIns="91425" wrap="square" tIns="91425">
            <a:noAutofit/>
          </a:bodyPr>
          <a:lstStyle/>
          <a:p>
            <a:pPr indent="-355600" lvl="0" marL="457200" rtl="0" algn="l">
              <a:spcBef>
                <a:spcPts val="0"/>
              </a:spcBef>
              <a:spcAft>
                <a:spcPts val="0"/>
              </a:spcAft>
              <a:buSzPts val="2000"/>
              <a:buFont typeface="Proxima Nova"/>
              <a:buChar char="➔"/>
            </a:pPr>
            <a:r>
              <a:rPr lang="en" sz="2000">
                <a:latin typeface="Proxima Nova"/>
                <a:ea typeface="Proxima Nova"/>
                <a:cs typeface="Proxima Nova"/>
                <a:sym typeface="Proxima Nova"/>
              </a:rPr>
              <a:t>Strong Customer Authentication (SCA), a rule in effect as of September 14, 2019, as part of PSD2 regulation in Europe, requires changes to how your European customers authenticate online payments.</a:t>
            </a:r>
            <a:endParaRPr sz="2000">
              <a:latin typeface="Proxima Nova"/>
              <a:ea typeface="Proxima Nova"/>
              <a:cs typeface="Proxima Nova"/>
              <a:sym typeface="Proxima Nova"/>
            </a:endParaRPr>
          </a:p>
          <a:p>
            <a:pPr indent="-355600" lvl="0" marL="457200" rtl="0" algn="l">
              <a:spcBef>
                <a:spcPts val="0"/>
              </a:spcBef>
              <a:spcAft>
                <a:spcPts val="0"/>
              </a:spcAft>
              <a:buSzPts val="2000"/>
              <a:buFont typeface="Proxima Nova"/>
              <a:buChar char="➔"/>
            </a:pPr>
            <a:r>
              <a:rPr lang="en" sz="2000">
                <a:latin typeface="Proxima Nova"/>
                <a:ea typeface="Proxima Nova"/>
                <a:cs typeface="Proxima Nova"/>
                <a:sym typeface="Proxima Nova"/>
              </a:rPr>
              <a:t>Card payments require a different user experience, namely 3D Secure, in order to meet SCA requirements. </a:t>
            </a:r>
            <a:endParaRPr sz="2000">
              <a:latin typeface="Proxima Nova"/>
              <a:ea typeface="Proxima Nova"/>
              <a:cs typeface="Proxima Nova"/>
              <a:sym typeface="Proxima Nova"/>
            </a:endParaRPr>
          </a:p>
          <a:p>
            <a:pPr indent="-355600" lvl="0" marL="457200" rtl="0" algn="l">
              <a:spcBef>
                <a:spcPts val="0"/>
              </a:spcBef>
              <a:spcAft>
                <a:spcPts val="0"/>
              </a:spcAft>
              <a:buSzPts val="2000"/>
              <a:buFont typeface="Proxima Nova"/>
              <a:buChar char="➔"/>
            </a:pPr>
            <a:r>
              <a:rPr lang="en" sz="2000">
                <a:latin typeface="Proxima Nova"/>
                <a:ea typeface="Proxima Nova"/>
                <a:cs typeface="Proxima Nova"/>
                <a:sym typeface="Proxima Nova"/>
              </a:rPr>
              <a:t>Transactions that don’t follow the new authentication guidelines may be declined by your customers’ banks.</a:t>
            </a:r>
            <a:endParaRPr sz="2000">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title"/>
          </p:nvPr>
        </p:nvSpPr>
        <p:spPr>
          <a:xfrm>
            <a:off x="460950" y="5071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600">
                <a:latin typeface="Proxima Nova"/>
                <a:ea typeface="Proxima Nova"/>
                <a:cs typeface="Proxima Nova"/>
                <a:sym typeface="Proxima Nova"/>
              </a:rPr>
              <a:t>Migrating existing payment</a:t>
            </a:r>
            <a:endParaRPr b="1" sz="3600">
              <a:latin typeface="Proxima Nova"/>
              <a:ea typeface="Proxima Nova"/>
              <a:cs typeface="Proxima Nova"/>
              <a:sym typeface="Proxima Nova"/>
            </a:endParaRPr>
          </a:p>
          <a:p>
            <a:pPr indent="0" lvl="0" marL="0" rtl="0" algn="l">
              <a:spcBef>
                <a:spcPts val="0"/>
              </a:spcBef>
              <a:spcAft>
                <a:spcPts val="0"/>
              </a:spcAft>
              <a:buNone/>
            </a:pPr>
            <a:r>
              <a:rPr lang="en" sz="1100" u="sng">
                <a:solidFill>
                  <a:srgbClr val="FFFF00"/>
                </a:solidFill>
                <a:latin typeface="Arial"/>
                <a:ea typeface="Arial"/>
                <a:cs typeface="Arial"/>
                <a:sym typeface="Arial"/>
                <a:hlinkClick r:id="rId3"/>
              </a:rPr>
              <a:t>https://stripe.com/docs/payments/payment-intents/migration</a:t>
            </a:r>
            <a:endParaRPr b="1" sz="3600">
              <a:solidFill>
                <a:srgbClr val="FFFF00"/>
              </a:solidFill>
              <a:latin typeface="Proxima Nova"/>
              <a:ea typeface="Proxima Nova"/>
              <a:cs typeface="Proxima Nova"/>
              <a:sym typeface="Proxima Nova"/>
            </a:endParaRPr>
          </a:p>
        </p:txBody>
      </p:sp>
      <p:sp>
        <p:nvSpPr>
          <p:cNvPr id="80" name="Google Shape;80;p15"/>
          <p:cNvSpPr txBox="1"/>
          <p:nvPr>
            <p:ph idx="1" type="body"/>
          </p:nvPr>
        </p:nvSpPr>
        <p:spPr>
          <a:xfrm>
            <a:off x="439200" y="2102800"/>
            <a:ext cx="8265600" cy="2561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sz="1800"/>
              <a:t>Update your API version and your client library.</a:t>
            </a:r>
            <a:endParaRPr sz="1800"/>
          </a:p>
          <a:p>
            <a:pPr indent="-342900" lvl="0" marL="457200" rtl="0" algn="l">
              <a:lnSpc>
                <a:spcPct val="150000"/>
              </a:lnSpc>
              <a:spcBef>
                <a:spcPts val="0"/>
              </a:spcBef>
              <a:spcAft>
                <a:spcPts val="0"/>
              </a:spcAft>
              <a:buSzPts val="1800"/>
              <a:buChar char="-"/>
            </a:pPr>
            <a:r>
              <a:rPr lang="en" sz="1800"/>
              <a:t>Migrate your existing Charges API integration on Web, iOS, and Android to use the Payment Intents API.</a:t>
            </a:r>
            <a:endParaRPr sz="1800"/>
          </a:p>
          <a:p>
            <a:pPr indent="-342900" lvl="0" marL="457200" rtl="0" algn="l">
              <a:lnSpc>
                <a:spcPct val="150000"/>
              </a:lnSpc>
              <a:spcBef>
                <a:spcPts val="0"/>
              </a:spcBef>
              <a:spcAft>
                <a:spcPts val="0"/>
              </a:spcAft>
              <a:buSzPts val="1800"/>
              <a:buChar char="-"/>
            </a:pPr>
            <a:r>
              <a:rPr lang="en" sz="1800"/>
              <a:t>Migrate your integration that saves cards on Customer objects.</a:t>
            </a:r>
            <a:endParaRPr sz="1800"/>
          </a:p>
          <a:p>
            <a:pPr indent="-342900" lvl="0" marL="457200" rtl="0" algn="l">
              <a:lnSpc>
                <a:spcPct val="150000"/>
              </a:lnSpc>
              <a:spcBef>
                <a:spcPts val="0"/>
              </a:spcBef>
              <a:spcAft>
                <a:spcPts val="0"/>
              </a:spcAft>
              <a:buSzPts val="1800"/>
              <a:buChar char="-"/>
            </a:pPr>
            <a:r>
              <a:rPr lang="en" sz="1800"/>
              <a:t>Test with regulatory test cards to ensure your upgraded integration handles authentication correctly.</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AutoNum type="arabicPeriod"/>
            </a:pPr>
            <a:r>
              <a:rPr lang="en" sz="2400"/>
              <a:t>Update your API version and your client library</a:t>
            </a:r>
            <a:endParaRPr sz="2400"/>
          </a:p>
        </p:txBody>
      </p:sp>
      <p:sp>
        <p:nvSpPr>
          <p:cNvPr id="86" name="Google Shape;86;p16"/>
          <p:cNvSpPr txBox="1"/>
          <p:nvPr>
            <p:ph idx="4294967295" type="body"/>
          </p:nvPr>
        </p:nvSpPr>
        <p:spPr>
          <a:xfrm>
            <a:off x="439200" y="1026800"/>
            <a:ext cx="8265600" cy="363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While the Payment Intents API works on all API versions, we recommend that you upgrade to the latest API version. If you decide to use an API version older than 2019-02-11, note the following two changes as you go through the code examples:</a:t>
            </a:r>
            <a:endParaRPr/>
          </a:p>
          <a:p>
            <a:pPr indent="0" lvl="0" marL="0" rtl="0" algn="l">
              <a:lnSpc>
                <a:spcPct val="100000"/>
              </a:lnSpc>
              <a:spcBef>
                <a:spcPts val="1600"/>
              </a:spcBef>
              <a:spcAft>
                <a:spcPts val="0"/>
              </a:spcAft>
              <a:buNone/>
            </a:pPr>
            <a:r>
              <a:rPr lang="en">
                <a:solidFill>
                  <a:srgbClr val="FF9900"/>
                </a:solidFill>
              </a:rPr>
              <a:t>requires_source</a:t>
            </a:r>
            <a:r>
              <a:rPr lang="en"/>
              <a:t> has been renamed to </a:t>
            </a:r>
            <a:r>
              <a:rPr lang="en">
                <a:solidFill>
                  <a:srgbClr val="00FF00"/>
                </a:solidFill>
              </a:rPr>
              <a:t>requires_payment_method</a:t>
            </a:r>
            <a:endParaRPr>
              <a:solidFill>
                <a:srgbClr val="00FF00"/>
              </a:solidFill>
            </a:endParaRPr>
          </a:p>
          <a:p>
            <a:pPr indent="0" lvl="0" marL="0" rtl="0" algn="l">
              <a:lnSpc>
                <a:spcPct val="100000"/>
              </a:lnSpc>
              <a:spcBef>
                <a:spcPts val="1600"/>
              </a:spcBef>
              <a:spcAft>
                <a:spcPts val="0"/>
              </a:spcAft>
              <a:buNone/>
            </a:pPr>
            <a:r>
              <a:rPr lang="en">
                <a:solidFill>
                  <a:srgbClr val="FF9900"/>
                </a:solidFill>
              </a:rPr>
              <a:t>requires_source_action</a:t>
            </a:r>
            <a:r>
              <a:rPr lang="en"/>
              <a:t> has been renamed to </a:t>
            </a:r>
            <a:r>
              <a:rPr lang="en">
                <a:solidFill>
                  <a:srgbClr val="00FF00"/>
                </a:solidFill>
              </a:rPr>
              <a:t>requires_action</a:t>
            </a:r>
            <a:endParaRPr>
              <a:solidFill>
                <a:srgbClr val="00FF00"/>
              </a:solidFill>
            </a:endParaRPr>
          </a:p>
          <a:p>
            <a:pPr indent="0" lvl="0" marL="0" rtl="0" algn="l">
              <a:lnSpc>
                <a:spcPct val="115000"/>
              </a:lnSpc>
              <a:spcBef>
                <a:spcPts val="1600"/>
              </a:spcBef>
              <a:spcAft>
                <a:spcPts val="1600"/>
              </a:spcAft>
              <a:buNone/>
            </a:pPr>
            <a:r>
              <a:rPr lang="en"/>
              <a:t>In addition, if you use one of our Client libraries, upgrade to the latest version of the library in order to use the Payment Intents API.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Update your API version and your client library</a:t>
            </a:r>
            <a:endParaRPr sz="2400"/>
          </a:p>
        </p:txBody>
      </p:sp>
      <p:pic>
        <p:nvPicPr>
          <p:cNvPr id="92" name="Google Shape;92;p17"/>
          <p:cNvPicPr preferRelativeResize="0"/>
          <p:nvPr/>
        </p:nvPicPr>
        <p:blipFill>
          <a:blip r:embed="rId3">
            <a:alphaModFix/>
          </a:blip>
          <a:stretch>
            <a:fillRect/>
          </a:stretch>
        </p:blipFill>
        <p:spPr>
          <a:xfrm>
            <a:off x="152400" y="771450"/>
            <a:ext cx="8839201" cy="40559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Update your API version and your client library</a:t>
            </a:r>
            <a:endParaRPr sz="2400"/>
          </a:p>
        </p:txBody>
      </p:sp>
      <p:pic>
        <p:nvPicPr>
          <p:cNvPr id="98" name="Google Shape;98;p18"/>
          <p:cNvPicPr preferRelativeResize="0"/>
          <p:nvPr/>
        </p:nvPicPr>
        <p:blipFill>
          <a:blip r:embed="rId3">
            <a:alphaModFix/>
          </a:blip>
          <a:stretch>
            <a:fillRect/>
          </a:stretch>
        </p:blipFill>
        <p:spPr>
          <a:xfrm>
            <a:off x="1241275" y="771450"/>
            <a:ext cx="6540550" cy="4147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460950" y="455225"/>
            <a:ext cx="8222100" cy="8991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2400"/>
              <a:t>2. Migrate your existing Charges API integration on Web, iOS, and Android to use the Payment Intents API</a:t>
            </a:r>
            <a:endParaRPr sz="2400"/>
          </a:p>
        </p:txBody>
      </p:sp>
      <p:sp>
        <p:nvSpPr>
          <p:cNvPr id="104" name="Google Shape;104;p19"/>
          <p:cNvSpPr txBox="1"/>
          <p:nvPr>
            <p:ph idx="1" type="body"/>
          </p:nvPr>
        </p:nvSpPr>
        <p:spPr>
          <a:xfrm>
            <a:off x="439200" y="2102800"/>
            <a:ext cx="8265600" cy="2561400"/>
          </a:xfrm>
          <a:prstGeom prst="rect">
            <a:avLst/>
          </a:prstGeom>
        </p:spPr>
        <p:txBody>
          <a:bodyPr anchorCtr="0" anchor="t" bIns="91425" lIns="91425" spcFirstLastPara="1" rIns="91425" wrap="square" tIns="91425">
            <a:noAutofit/>
          </a:bodyPr>
          <a:lstStyle/>
          <a:p>
            <a:pPr indent="-342900" lvl="0" marL="457200" rtl="0" algn="l">
              <a:lnSpc>
                <a:spcPct val="169565"/>
              </a:lnSpc>
              <a:spcBef>
                <a:spcPts val="2000"/>
              </a:spcBef>
              <a:spcAft>
                <a:spcPts val="0"/>
              </a:spcAft>
              <a:buClr>
                <a:srgbClr val="4E566D"/>
              </a:buClr>
              <a:buSzPts val="1800"/>
              <a:buChar char="-"/>
            </a:pPr>
            <a:r>
              <a:rPr lang="en" sz="1800">
                <a:solidFill>
                  <a:srgbClr val="4E566D"/>
                </a:solidFill>
                <a:highlight>
                  <a:srgbClr val="FFFFFF"/>
                </a:highlight>
              </a:rPr>
              <a:t>Collect payment details on the client side</a:t>
            </a:r>
            <a:endParaRPr sz="1800">
              <a:solidFill>
                <a:srgbClr val="4E566D"/>
              </a:solidFill>
              <a:highlight>
                <a:srgbClr val="FFFFFF"/>
              </a:highlight>
            </a:endParaRPr>
          </a:p>
          <a:p>
            <a:pPr indent="-342900" lvl="0" marL="457200" rtl="0" algn="l">
              <a:lnSpc>
                <a:spcPct val="169565"/>
              </a:lnSpc>
              <a:spcBef>
                <a:spcPts val="0"/>
              </a:spcBef>
              <a:spcAft>
                <a:spcPts val="0"/>
              </a:spcAft>
              <a:buClr>
                <a:srgbClr val="4E566D"/>
              </a:buClr>
              <a:buSzPts val="1800"/>
              <a:buChar char="-"/>
            </a:pPr>
            <a:r>
              <a:rPr lang="en" sz="1800">
                <a:solidFill>
                  <a:srgbClr val="4E566D"/>
                </a:solidFill>
                <a:highlight>
                  <a:srgbClr val="FFFFFF"/>
                </a:highlight>
              </a:rPr>
              <a:t>Attempt the payment on the server side</a:t>
            </a:r>
            <a:endParaRPr sz="1800">
              <a:solidFill>
                <a:srgbClr val="4E566D"/>
              </a:solidFill>
              <a:highlight>
                <a:srgbClr val="FFFFFF"/>
              </a:highlight>
            </a:endParaRPr>
          </a:p>
          <a:p>
            <a:pPr indent="-301625" lvl="0" marL="457200" rtl="0" algn="l">
              <a:lnSpc>
                <a:spcPct val="169565"/>
              </a:lnSpc>
              <a:spcBef>
                <a:spcPts val="0"/>
              </a:spcBef>
              <a:spcAft>
                <a:spcPts val="0"/>
              </a:spcAft>
              <a:buClr>
                <a:srgbClr val="4E566D"/>
              </a:buClr>
              <a:buSzPts val="1150"/>
              <a:buFont typeface="Arial"/>
              <a:buChar char="-"/>
            </a:pPr>
            <a:r>
              <a:rPr lang="en" sz="1800">
                <a:solidFill>
                  <a:srgbClr val="4E566D"/>
                </a:solidFill>
                <a:highlight>
                  <a:srgbClr val="FFFFFF"/>
                </a:highlight>
              </a:rPr>
              <a:t>Handle the server response on the client side</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Collect payment details on the client side</a:t>
            </a:r>
            <a:endParaRPr sz="2400"/>
          </a:p>
        </p:txBody>
      </p:sp>
      <p:pic>
        <p:nvPicPr>
          <p:cNvPr id="110" name="Google Shape;110;p20"/>
          <p:cNvPicPr preferRelativeResize="0"/>
          <p:nvPr/>
        </p:nvPicPr>
        <p:blipFill>
          <a:blip r:embed="rId3">
            <a:alphaModFix/>
          </a:blip>
          <a:stretch>
            <a:fillRect/>
          </a:stretch>
        </p:blipFill>
        <p:spPr>
          <a:xfrm>
            <a:off x="1685875" y="771450"/>
            <a:ext cx="5025110" cy="4219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Attempt the payment on the server side</a:t>
            </a:r>
            <a:endParaRPr sz="2400"/>
          </a:p>
        </p:txBody>
      </p:sp>
      <p:pic>
        <p:nvPicPr>
          <p:cNvPr id="116" name="Google Shape;116;p21"/>
          <p:cNvPicPr preferRelativeResize="0"/>
          <p:nvPr/>
        </p:nvPicPr>
        <p:blipFill>
          <a:blip r:embed="rId3">
            <a:alphaModFix/>
          </a:blip>
          <a:stretch>
            <a:fillRect/>
          </a:stretch>
        </p:blipFill>
        <p:spPr>
          <a:xfrm>
            <a:off x="606663" y="739500"/>
            <a:ext cx="7930682" cy="4219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