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
      <p:font typeface="Maven Pro"/>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33" Type="http://schemas.openxmlformats.org/officeDocument/2006/relationships/font" Target="fonts/MavenPro-bold.fntdata"/><Relationship Id="rId10" Type="http://schemas.openxmlformats.org/officeDocument/2006/relationships/slide" Target="slides/slide5.xml"/><Relationship Id="rId32" Type="http://schemas.openxmlformats.org/officeDocument/2006/relationships/font" Target="fonts/MavenPro-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1b4c9dbf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71b4c9dbf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1b4c9dbf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1b4c9dbf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1b4c9dbf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1b4c9dbf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71b4c9dbf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71b4c9dbf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71b4c9dbf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1b4c9dbf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1b4c9dbf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1b4c9dbf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71b4c9db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1b4c9db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71b4c9dbf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1b4c9dbf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1b4c9dbf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1b4c9dbf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71b4c9dbf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1b4c9dbf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81b6405dd7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1b6405dd7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71b4c9dbf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1b4c9dbf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71b4c9dbf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71b4c9dbf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71b4c9dbf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71b4c9dbf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81b6405dd7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1b6405dd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1b6405dd7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1b6405dd7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81b6405dd7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1b6405dd7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81b6405dd7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1b6405dd7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1b4c9d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1b4c9d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1b4c9db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71b4c9db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71b4c9dbf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1b4c9dbf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snack.expo.io" TargetMode="External"/><Relationship Id="rId5" Type="http://schemas.openxmlformats.org/officeDocument/2006/relationships/hyperlink" Target="https://expo.io/snacks/@" TargetMode="External"/><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Expo</a:t>
            </a:r>
            <a:endParaRPr/>
          </a:p>
        </p:txBody>
      </p:sp>
      <p:sp>
        <p:nvSpPr>
          <p:cNvPr id="278" name="Google Shape;278;p13"/>
          <p:cNvSpPr txBox="1"/>
          <p:nvPr>
            <p:ph idx="1" type="subTitle"/>
          </p:nvPr>
        </p:nvSpPr>
        <p:spPr>
          <a:xfrm>
            <a:off x="824000" y="3245975"/>
            <a:ext cx="38178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Source Framework </a:t>
            </a:r>
            <a:endParaRPr/>
          </a:p>
          <a:p>
            <a:pPr indent="0" lvl="0" marL="0" rtl="0" algn="l">
              <a:spcBef>
                <a:spcPts val="0"/>
              </a:spcBef>
              <a:spcAft>
                <a:spcPts val="0"/>
              </a:spcAft>
              <a:buNone/>
            </a:pPr>
            <a:r>
              <a:rPr lang="en"/>
              <a:t>For Universal React Native Applications</a:t>
            </a:r>
            <a:endParaRPr/>
          </a:p>
        </p:txBody>
      </p:sp>
      <p:pic>
        <p:nvPicPr>
          <p:cNvPr id="279" name="Google Shape;279;p13"/>
          <p:cNvPicPr preferRelativeResize="0"/>
          <p:nvPr/>
        </p:nvPicPr>
        <p:blipFill>
          <a:blip r:embed="rId3">
            <a:alphaModFix amt="19000"/>
          </a:blip>
          <a:stretch>
            <a:fillRect/>
          </a:stretch>
        </p:blipFill>
        <p:spPr>
          <a:xfrm>
            <a:off x="330375" y="191025"/>
            <a:ext cx="1500900" cy="132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id="345" name="Google Shape;345;p22"/>
          <p:cNvPicPr preferRelativeResize="0"/>
          <p:nvPr/>
        </p:nvPicPr>
        <p:blipFill>
          <a:blip r:embed="rId3">
            <a:alphaModFix/>
          </a:blip>
          <a:stretch>
            <a:fillRect/>
          </a:stretch>
        </p:blipFill>
        <p:spPr>
          <a:xfrm>
            <a:off x="152400" y="446975"/>
            <a:ext cx="8839201" cy="4105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id="350" name="Google Shape;350;p23"/>
          <p:cNvPicPr preferRelativeResize="0"/>
          <p:nvPr/>
        </p:nvPicPr>
        <p:blipFill>
          <a:blip r:embed="rId3">
            <a:alphaModFix/>
          </a:blip>
          <a:stretch>
            <a:fillRect/>
          </a:stretch>
        </p:blipFill>
        <p:spPr>
          <a:xfrm>
            <a:off x="152400" y="320525"/>
            <a:ext cx="8839198" cy="4502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id="355" name="Google Shape;355;p24"/>
          <p:cNvPicPr preferRelativeResize="0"/>
          <p:nvPr/>
        </p:nvPicPr>
        <p:blipFill>
          <a:blip r:embed="rId3">
            <a:alphaModFix/>
          </a:blip>
          <a:stretch>
            <a:fillRect/>
          </a:stretch>
        </p:blipFill>
        <p:spPr>
          <a:xfrm>
            <a:off x="152400" y="320525"/>
            <a:ext cx="8839198" cy="4502449"/>
          </a:xfrm>
          <a:prstGeom prst="rect">
            <a:avLst/>
          </a:prstGeom>
          <a:noFill/>
          <a:ln>
            <a:noFill/>
          </a:ln>
        </p:spPr>
      </p:pic>
      <p:pic>
        <p:nvPicPr>
          <p:cNvPr id="356" name="Google Shape;356;p24"/>
          <p:cNvPicPr preferRelativeResize="0"/>
          <p:nvPr/>
        </p:nvPicPr>
        <p:blipFill>
          <a:blip r:embed="rId4">
            <a:alphaModFix/>
          </a:blip>
          <a:stretch>
            <a:fillRect/>
          </a:stretch>
        </p:blipFill>
        <p:spPr>
          <a:xfrm>
            <a:off x="152400" y="538700"/>
            <a:ext cx="8839200" cy="3963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Google Shape;361;p25"/>
          <p:cNvPicPr preferRelativeResize="0"/>
          <p:nvPr/>
        </p:nvPicPr>
        <p:blipFill>
          <a:blip r:embed="rId3">
            <a:alphaModFix/>
          </a:blip>
          <a:stretch>
            <a:fillRect/>
          </a:stretch>
        </p:blipFill>
        <p:spPr>
          <a:xfrm>
            <a:off x="736476" y="199050"/>
            <a:ext cx="7583876" cy="4862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pic>
        <p:nvPicPr>
          <p:cNvPr id="366" name="Google Shape;366;p26"/>
          <p:cNvPicPr preferRelativeResize="0"/>
          <p:nvPr/>
        </p:nvPicPr>
        <p:blipFill>
          <a:blip r:embed="rId3">
            <a:alphaModFix/>
          </a:blip>
          <a:stretch>
            <a:fillRect/>
          </a:stretch>
        </p:blipFill>
        <p:spPr>
          <a:xfrm>
            <a:off x="2126837" y="172125"/>
            <a:ext cx="4890325" cy="4862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pic>
        <p:nvPicPr>
          <p:cNvPr id="371" name="Google Shape;371;p27"/>
          <p:cNvPicPr preferRelativeResize="0"/>
          <p:nvPr/>
        </p:nvPicPr>
        <p:blipFill>
          <a:blip r:embed="rId3">
            <a:alphaModFix/>
          </a:blip>
          <a:stretch>
            <a:fillRect/>
          </a:stretch>
        </p:blipFill>
        <p:spPr>
          <a:xfrm>
            <a:off x="811875" y="231450"/>
            <a:ext cx="2403725" cy="4760201"/>
          </a:xfrm>
          <a:prstGeom prst="rect">
            <a:avLst/>
          </a:prstGeom>
          <a:noFill/>
          <a:ln>
            <a:noFill/>
          </a:ln>
        </p:spPr>
      </p:pic>
      <p:pic>
        <p:nvPicPr>
          <p:cNvPr id="372" name="Google Shape;372;p27"/>
          <p:cNvPicPr preferRelativeResize="0"/>
          <p:nvPr/>
        </p:nvPicPr>
        <p:blipFill>
          <a:blip r:embed="rId4">
            <a:alphaModFix/>
          </a:blip>
          <a:stretch>
            <a:fillRect/>
          </a:stretch>
        </p:blipFill>
        <p:spPr>
          <a:xfrm>
            <a:off x="5183375" y="192200"/>
            <a:ext cx="3133572"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pic>
        <p:nvPicPr>
          <p:cNvPr id="377" name="Google Shape;377;p28"/>
          <p:cNvPicPr preferRelativeResize="0"/>
          <p:nvPr/>
        </p:nvPicPr>
        <p:blipFill>
          <a:blip r:embed="rId3">
            <a:alphaModFix/>
          </a:blip>
          <a:stretch>
            <a:fillRect/>
          </a:stretch>
        </p:blipFill>
        <p:spPr>
          <a:xfrm>
            <a:off x="0" y="22800"/>
            <a:ext cx="3900350" cy="5120699"/>
          </a:xfrm>
          <a:prstGeom prst="rect">
            <a:avLst/>
          </a:prstGeom>
          <a:noFill/>
          <a:ln>
            <a:noFill/>
          </a:ln>
        </p:spPr>
      </p:pic>
      <p:pic>
        <p:nvPicPr>
          <p:cNvPr id="378" name="Google Shape;378;p28"/>
          <p:cNvPicPr preferRelativeResize="0"/>
          <p:nvPr/>
        </p:nvPicPr>
        <p:blipFill>
          <a:blip r:embed="rId4">
            <a:alphaModFix/>
          </a:blip>
          <a:stretch>
            <a:fillRect/>
          </a:stretch>
        </p:blipFill>
        <p:spPr>
          <a:xfrm>
            <a:off x="4020900" y="447000"/>
            <a:ext cx="4938849" cy="41654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9"/>
          <p:cNvPicPr preferRelativeResize="0"/>
          <p:nvPr/>
        </p:nvPicPr>
        <p:blipFill>
          <a:blip r:embed="rId3">
            <a:alphaModFix/>
          </a:blip>
          <a:stretch>
            <a:fillRect/>
          </a:stretch>
        </p:blipFill>
        <p:spPr>
          <a:xfrm>
            <a:off x="422475" y="71000"/>
            <a:ext cx="8299049" cy="5001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30"/>
          <p:cNvSpPr txBox="1"/>
          <p:nvPr>
            <p:ph type="ctrTitle"/>
          </p:nvPr>
        </p:nvSpPr>
        <p:spPr>
          <a:xfrm>
            <a:off x="569225" y="542200"/>
            <a:ext cx="2002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4</a:t>
            </a:r>
            <a:r>
              <a:rPr lang="en" sz="2000"/>
              <a:t>)  Expo SDk</a:t>
            </a:r>
            <a:endParaRPr sz="2000"/>
          </a:p>
        </p:txBody>
      </p:sp>
      <p:pic>
        <p:nvPicPr>
          <p:cNvPr id="389" name="Google Shape;389;p30"/>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90" name="Google Shape;390;p30"/>
          <p:cNvSpPr txBox="1"/>
          <p:nvPr>
            <p:ph type="ctrTitle"/>
          </p:nvPr>
        </p:nvSpPr>
        <p:spPr>
          <a:xfrm>
            <a:off x="676775" y="1397325"/>
            <a:ext cx="3783300" cy="109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Access native device APIs in your Expo project.</a:t>
            </a:r>
            <a:endParaRPr sz="1400" u="sng">
              <a:solidFill>
                <a:srgbClr val="FFFFFF"/>
              </a:solidFill>
            </a:endParaRPr>
          </a:p>
          <a:p>
            <a:pPr indent="0" lvl="0" marL="0" rtl="0" algn="l">
              <a:spcBef>
                <a:spcPts val="0"/>
              </a:spcBef>
              <a:spcAft>
                <a:spcPts val="0"/>
              </a:spcAft>
              <a:buNone/>
            </a:pPr>
            <a:r>
              <a:t/>
            </a:r>
            <a:endParaRPr sz="1400"/>
          </a:p>
        </p:txBody>
      </p:sp>
      <p:pic>
        <p:nvPicPr>
          <p:cNvPr id="391" name="Google Shape;391;p30"/>
          <p:cNvPicPr preferRelativeResize="0"/>
          <p:nvPr/>
        </p:nvPicPr>
        <p:blipFill>
          <a:blip r:embed="rId4">
            <a:alphaModFix/>
          </a:blip>
          <a:stretch>
            <a:fillRect/>
          </a:stretch>
        </p:blipFill>
        <p:spPr>
          <a:xfrm>
            <a:off x="4251750" y="1001551"/>
            <a:ext cx="4587450" cy="3289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31"/>
          <p:cNvSpPr txBox="1"/>
          <p:nvPr>
            <p:ph type="ctrTitle"/>
          </p:nvPr>
        </p:nvSpPr>
        <p:spPr>
          <a:xfrm>
            <a:off x="330375" y="191025"/>
            <a:ext cx="66762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r>
              <a:rPr lang="en" sz="2400"/>
              <a:t>. Advantages and Disadvantages of Expo</a:t>
            </a:r>
            <a:endParaRPr sz="3000"/>
          </a:p>
        </p:txBody>
      </p:sp>
      <p:pic>
        <p:nvPicPr>
          <p:cNvPr id="397" name="Google Shape;397;p31"/>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98" name="Google Shape;398;p31"/>
          <p:cNvSpPr txBox="1"/>
          <p:nvPr/>
        </p:nvSpPr>
        <p:spPr>
          <a:xfrm>
            <a:off x="851950" y="1122650"/>
            <a:ext cx="7110000" cy="352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Fast and simple project installation (in just several minutes)</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A convenient utility Expo CLI that opens in a browser and helps to check the app status, devices it runs on, scan QR code or send the link via email to open the app in Expo client, switch the production / development mode and publish your app on Expo server.</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Expo client is an app that is installed from Google Play and Apple Store on your phone. It allows opening projects during development without build via XCode or Android Studio. With Expo client, you can send your app to others for review, which is very useful when testing as you can see all changes in code in Expo client without creating apk or ipa files.</a:t>
            </a:r>
            <a:endParaRPr b="1" sz="1800">
              <a:solidFill>
                <a:srgbClr val="FFFFFF"/>
              </a:solidFill>
              <a:latin typeface="Nunito"/>
              <a:ea typeface="Nunito"/>
              <a:cs typeface="Nunito"/>
              <a:sym typeface="Nunito"/>
            </a:endParaRPr>
          </a:p>
        </p:txBody>
      </p:sp>
      <p:sp>
        <p:nvSpPr>
          <p:cNvPr id="399" name="Google Shape;399;p31"/>
          <p:cNvSpPr txBox="1"/>
          <p:nvPr>
            <p:ph type="ctrTitle"/>
          </p:nvPr>
        </p:nvSpPr>
        <p:spPr>
          <a:xfrm>
            <a:off x="642000" y="732713"/>
            <a:ext cx="6676200" cy="43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1) Advantages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14"/>
          <p:cNvSpPr txBox="1"/>
          <p:nvPr>
            <p:ph type="ctrTitle"/>
          </p:nvPr>
        </p:nvSpPr>
        <p:spPr>
          <a:xfrm>
            <a:off x="760300" y="515049"/>
            <a:ext cx="4255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Content</a:t>
            </a:r>
            <a:endParaRPr sz="3000"/>
          </a:p>
        </p:txBody>
      </p:sp>
      <p:sp>
        <p:nvSpPr>
          <p:cNvPr id="285" name="Google Shape;285;p14"/>
          <p:cNvSpPr txBox="1"/>
          <p:nvPr>
            <p:ph type="ctrTitle"/>
          </p:nvPr>
        </p:nvSpPr>
        <p:spPr>
          <a:xfrm>
            <a:off x="849025" y="1544524"/>
            <a:ext cx="4255500" cy="6234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What is Expo?</a:t>
            </a:r>
            <a:endParaRPr sz="2400"/>
          </a:p>
        </p:txBody>
      </p:sp>
      <p:sp>
        <p:nvSpPr>
          <p:cNvPr id="286" name="Google Shape;286;p14"/>
          <p:cNvSpPr txBox="1"/>
          <p:nvPr>
            <p:ph type="ctrTitle"/>
          </p:nvPr>
        </p:nvSpPr>
        <p:spPr>
          <a:xfrm>
            <a:off x="849025" y="2222424"/>
            <a:ext cx="4255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 	Get Started</a:t>
            </a:r>
            <a:endParaRPr sz="2400"/>
          </a:p>
        </p:txBody>
      </p:sp>
      <p:sp>
        <p:nvSpPr>
          <p:cNvPr id="287" name="Google Shape;287;p14"/>
          <p:cNvSpPr txBox="1"/>
          <p:nvPr>
            <p:ph type="ctrTitle"/>
          </p:nvPr>
        </p:nvSpPr>
        <p:spPr>
          <a:xfrm>
            <a:off x="853550" y="2977824"/>
            <a:ext cx="4255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a:t>
            </a:r>
            <a:r>
              <a:rPr lang="en" sz="2400"/>
              <a:t>.  Expo Tools</a:t>
            </a:r>
            <a:endParaRPr sz="2400"/>
          </a:p>
        </p:txBody>
      </p:sp>
      <p:sp>
        <p:nvSpPr>
          <p:cNvPr id="288" name="Google Shape;288;p14"/>
          <p:cNvSpPr txBox="1"/>
          <p:nvPr>
            <p:ph type="ctrTitle"/>
          </p:nvPr>
        </p:nvSpPr>
        <p:spPr>
          <a:xfrm>
            <a:off x="849025" y="3679600"/>
            <a:ext cx="6539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4</a:t>
            </a:r>
            <a:r>
              <a:rPr lang="en" sz="2400"/>
              <a:t>.  Advantages and Disadvantages of Expo</a:t>
            </a:r>
            <a:endParaRPr sz="2400"/>
          </a:p>
        </p:txBody>
      </p:sp>
      <p:pic>
        <p:nvPicPr>
          <p:cNvPr id="289" name="Google Shape;289;p14"/>
          <p:cNvPicPr preferRelativeResize="0"/>
          <p:nvPr/>
        </p:nvPicPr>
        <p:blipFill>
          <a:blip r:embed="rId3">
            <a:alphaModFix amt="19000"/>
          </a:blip>
          <a:stretch>
            <a:fillRect/>
          </a:stretch>
        </p:blipFill>
        <p:spPr>
          <a:xfrm>
            <a:off x="330375" y="191025"/>
            <a:ext cx="1500900" cy="1325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pic>
        <p:nvPicPr>
          <p:cNvPr id="404" name="Google Shape;404;p32"/>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405" name="Google Shape;405;p32"/>
          <p:cNvSpPr txBox="1"/>
          <p:nvPr/>
        </p:nvSpPr>
        <p:spPr>
          <a:xfrm>
            <a:off x="851950" y="477725"/>
            <a:ext cx="7110000" cy="416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Expo SDK offers the collection of ready solutions, such as working with the device accelerometer, camera, notifications, geolocation, etc. You can see them in the section SDK API Reference. Expo team regularly updates SDK with new solutions.</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Over the Air - very handy Expo feature for updating your app over the air without repeated deployment on Google Play or Apple Store. When users open your app, it will automatically update new changes in JavaScript code. </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You can develop apps for ios without macOS with ios device and test them with Expo client</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Automatic management of certificates and app signatures</a:t>
            </a:r>
            <a:endParaRPr b="1" sz="1800">
              <a:solidFill>
                <a:srgbClr val="FFFFFF"/>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pic>
        <p:nvPicPr>
          <p:cNvPr id="410" name="Google Shape;410;p33"/>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411" name="Google Shape;411;p33"/>
          <p:cNvSpPr txBox="1"/>
          <p:nvPr/>
        </p:nvSpPr>
        <p:spPr>
          <a:xfrm>
            <a:off x="867875" y="1043025"/>
            <a:ext cx="7110000" cy="2930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You can’t add native modules written in Objective-C, Swift, Java, Kotlin</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You can’t use packages with native languages that require linking</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The app has a big size as it is built with all Expo SDK solutions, even those you don’t use. An application with Hello World weighs 25 MB</a:t>
            </a:r>
            <a:endParaRPr b="1" sz="1800">
              <a:solidFill>
                <a:srgbClr val="FFFFFF"/>
              </a:solidFill>
              <a:latin typeface="Nunito"/>
              <a:ea typeface="Nunito"/>
              <a:cs typeface="Nunito"/>
              <a:sym typeface="Nunito"/>
            </a:endParaRPr>
          </a:p>
          <a:p>
            <a:pPr indent="-342900" lvl="0" marL="457200" rtl="0" algn="l">
              <a:spcBef>
                <a:spcPts val="0"/>
              </a:spcBef>
              <a:spcAft>
                <a:spcPts val="0"/>
              </a:spcAft>
              <a:buClr>
                <a:srgbClr val="FFFFFF"/>
              </a:buClr>
              <a:buSzPts val="1800"/>
              <a:buFont typeface="Nunito"/>
              <a:buChar char="-"/>
            </a:pPr>
            <a:r>
              <a:rPr b="1" lang="en" sz="1800">
                <a:solidFill>
                  <a:srgbClr val="FFFFFF"/>
                </a:solidFill>
                <a:latin typeface="Nunito"/>
                <a:ea typeface="Nunito"/>
                <a:cs typeface="Nunito"/>
                <a:sym typeface="Nunito"/>
              </a:rPr>
              <a:t>Often everything works well in Expo client during testing, but certain problems may occur in a standalone app.</a:t>
            </a:r>
            <a:endParaRPr b="1" sz="1800">
              <a:solidFill>
                <a:srgbClr val="FFFFFF"/>
              </a:solidFill>
              <a:latin typeface="Nunito"/>
              <a:ea typeface="Nunito"/>
              <a:cs typeface="Nunito"/>
              <a:sym typeface="Nunito"/>
            </a:endParaRPr>
          </a:p>
          <a:p>
            <a:pPr indent="0" lvl="0" marL="457200" rtl="0" algn="l">
              <a:spcBef>
                <a:spcPts val="0"/>
              </a:spcBef>
              <a:spcAft>
                <a:spcPts val="0"/>
              </a:spcAft>
              <a:buNone/>
            </a:pPr>
            <a:r>
              <a:t/>
            </a:r>
            <a:endParaRPr b="1" sz="1800">
              <a:solidFill>
                <a:srgbClr val="FFFFFF"/>
              </a:solidFill>
              <a:latin typeface="Nunito"/>
              <a:ea typeface="Nunito"/>
              <a:cs typeface="Nunito"/>
              <a:sym typeface="Nunito"/>
            </a:endParaRPr>
          </a:p>
        </p:txBody>
      </p:sp>
      <p:sp>
        <p:nvSpPr>
          <p:cNvPr id="412" name="Google Shape;412;p33"/>
          <p:cNvSpPr txBox="1"/>
          <p:nvPr>
            <p:ph type="ctrTitle"/>
          </p:nvPr>
        </p:nvSpPr>
        <p:spPr>
          <a:xfrm>
            <a:off x="610150" y="509488"/>
            <a:ext cx="6676200" cy="43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2</a:t>
            </a:r>
            <a:r>
              <a:rPr lang="en" sz="1800"/>
              <a:t>) Disadvantages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Google Shape;417;p34"/>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418" name="Google Shape;418;p34"/>
          <p:cNvSpPr txBox="1"/>
          <p:nvPr/>
        </p:nvSpPr>
        <p:spPr>
          <a:xfrm>
            <a:off x="1289875" y="2022400"/>
            <a:ext cx="6895200" cy="10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rgbClr val="FFFFFF"/>
                </a:solidFill>
                <a:latin typeface="Nunito"/>
                <a:ea typeface="Nunito"/>
                <a:cs typeface="Nunito"/>
                <a:sym typeface="Nunito"/>
              </a:rPr>
              <a:t>Thank you a lot</a:t>
            </a:r>
            <a:endParaRPr b="1" sz="7200">
              <a:solidFill>
                <a:srgbClr val="FFFFFF"/>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15"/>
          <p:cNvSpPr txBox="1"/>
          <p:nvPr>
            <p:ph type="ctrTitle"/>
          </p:nvPr>
        </p:nvSpPr>
        <p:spPr>
          <a:xfrm>
            <a:off x="760300" y="515049"/>
            <a:ext cx="4255500" cy="6234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What is Expo?</a:t>
            </a:r>
            <a:endParaRPr sz="3000"/>
          </a:p>
        </p:txBody>
      </p:sp>
      <p:pic>
        <p:nvPicPr>
          <p:cNvPr id="295" name="Google Shape;295;p15"/>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296" name="Google Shape;296;p15"/>
          <p:cNvSpPr txBox="1"/>
          <p:nvPr>
            <p:ph type="ctrTitle"/>
          </p:nvPr>
        </p:nvSpPr>
        <p:spPr>
          <a:xfrm>
            <a:off x="833075" y="1273950"/>
            <a:ext cx="5895000" cy="302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Expo is a framework and a platform for universal React applications.</a:t>
            </a:r>
            <a:endParaRPr sz="2000"/>
          </a:p>
          <a:p>
            <a:pPr indent="0" lvl="0" marL="0" rtl="0" algn="l">
              <a:spcBef>
                <a:spcPts val="0"/>
              </a:spcBef>
              <a:spcAft>
                <a:spcPts val="0"/>
              </a:spcAft>
              <a:buNone/>
            </a:pPr>
            <a:br>
              <a:rPr lang="en" sz="2000"/>
            </a:br>
            <a:r>
              <a:rPr lang="en" sz="2000"/>
              <a:t>It is a set of tools and services built around React Native and native platforms that help you develop, build, deploy, and quickly iterate on iOS, Android, and web apps from the same Javascript/TypeScript codebase.</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16"/>
          <p:cNvSpPr txBox="1"/>
          <p:nvPr>
            <p:ph type="ctrTitle"/>
          </p:nvPr>
        </p:nvSpPr>
        <p:spPr>
          <a:xfrm>
            <a:off x="760300" y="515049"/>
            <a:ext cx="4255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2. Get Started</a:t>
            </a:r>
            <a:endParaRPr sz="3000"/>
          </a:p>
        </p:txBody>
      </p:sp>
      <p:pic>
        <p:nvPicPr>
          <p:cNvPr id="302" name="Google Shape;302;p16"/>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03" name="Google Shape;303;p16"/>
          <p:cNvSpPr txBox="1"/>
          <p:nvPr>
            <p:ph type="ctrTitle"/>
          </p:nvPr>
        </p:nvSpPr>
        <p:spPr>
          <a:xfrm>
            <a:off x="833075" y="1121550"/>
            <a:ext cx="6914100" cy="364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 Install the command line tools</a:t>
            </a:r>
            <a:endParaRPr sz="2000"/>
          </a:p>
          <a:p>
            <a:pPr indent="0" lvl="0" marL="0" rtl="0" algn="l">
              <a:spcBef>
                <a:spcPts val="0"/>
              </a:spcBef>
              <a:spcAft>
                <a:spcPts val="0"/>
              </a:spcAft>
              <a:buNone/>
            </a:pPr>
            <a:r>
              <a:rPr lang="en" sz="2000">
                <a:solidFill>
                  <a:srgbClr val="B7B7B7"/>
                </a:solidFill>
              </a:rPr>
              <a:t>npm install --global expo-cli</a:t>
            </a:r>
            <a:endParaRPr sz="2000">
              <a:solidFill>
                <a:srgbClr val="B7B7B7"/>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 Create a new project</a:t>
            </a:r>
            <a:endParaRPr sz="2000"/>
          </a:p>
          <a:p>
            <a:pPr indent="0" lvl="0" marL="0" rtl="0" algn="l">
              <a:spcBef>
                <a:spcPts val="0"/>
              </a:spcBef>
              <a:spcAft>
                <a:spcPts val="0"/>
              </a:spcAft>
              <a:buNone/>
            </a:pPr>
            <a:r>
              <a:rPr lang="en" sz="2000">
                <a:solidFill>
                  <a:srgbClr val="B7B7B7"/>
                </a:solidFill>
              </a:rPr>
              <a:t>expo init my-project</a:t>
            </a:r>
            <a:endParaRPr sz="2000">
              <a:solidFill>
                <a:srgbClr val="B7B7B7"/>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 Start the project</a:t>
            </a:r>
            <a:endParaRPr sz="2000"/>
          </a:p>
          <a:p>
            <a:pPr indent="0" lvl="0" marL="0" rtl="0" algn="l">
              <a:spcBef>
                <a:spcPts val="0"/>
              </a:spcBef>
              <a:spcAft>
                <a:spcPts val="0"/>
              </a:spcAft>
              <a:buNone/>
            </a:pPr>
            <a:r>
              <a:rPr lang="en" sz="2000">
                <a:solidFill>
                  <a:srgbClr val="B7B7B7"/>
                </a:solidFill>
              </a:rPr>
              <a:t>expo start</a:t>
            </a:r>
            <a:endParaRPr sz="2000">
              <a:solidFill>
                <a:srgbClr val="B7B7B7"/>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 Login with your expo account (https://expo.io)</a:t>
            </a:r>
            <a:endParaRPr sz="2000"/>
          </a:p>
          <a:p>
            <a:pPr indent="0" lvl="0" marL="0" rtl="0" algn="l">
              <a:spcBef>
                <a:spcPts val="0"/>
              </a:spcBef>
              <a:spcAft>
                <a:spcPts val="0"/>
              </a:spcAft>
              <a:buNone/>
            </a:pPr>
            <a:r>
              <a:rPr lang="en" sz="2000">
                <a:solidFill>
                  <a:srgbClr val="B7B7B7"/>
                </a:solidFill>
              </a:rPr>
              <a:t>expo login</a:t>
            </a:r>
            <a:endParaRPr sz="2000">
              <a:solidFill>
                <a:srgbClr val="B7B7B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Google Shape;308;p17"/>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09" name="Google Shape;309;p17"/>
          <p:cNvSpPr txBox="1"/>
          <p:nvPr>
            <p:ph type="ctrTitle"/>
          </p:nvPr>
        </p:nvSpPr>
        <p:spPr>
          <a:xfrm>
            <a:off x="437925" y="524400"/>
            <a:ext cx="8519400" cy="422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 Build the project</a:t>
            </a:r>
            <a:endParaRPr sz="2000"/>
          </a:p>
          <a:p>
            <a:pPr indent="0" lvl="0" marL="0" rtl="0" algn="l">
              <a:spcBef>
                <a:spcPts val="0"/>
              </a:spcBef>
              <a:spcAft>
                <a:spcPts val="0"/>
              </a:spcAft>
              <a:buNone/>
            </a:pPr>
            <a:r>
              <a:rPr lang="en" sz="2000">
                <a:solidFill>
                  <a:srgbClr val="B7B7B7"/>
                </a:solidFill>
              </a:rPr>
              <a:t>expo build:ios</a:t>
            </a:r>
            <a:endParaRPr sz="2000">
              <a:solidFill>
                <a:srgbClr val="B7B7B7"/>
              </a:solidFill>
            </a:endParaRPr>
          </a:p>
          <a:p>
            <a:pPr indent="0" lvl="0" marL="0" rtl="0" algn="l">
              <a:spcBef>
                <a:spcPts val="0"/>
              </a:spcBef>
              <a:spcAft>
                <a:spcPts val="0"/>
              </a:spcAft>
              <a:buNone/>
            </a:pPr>
            <a:r>
              <a:rPr lang="en" sz="2000">
                <a:solidFill>
                  <a:srgbClr val="B7B7B7"/>
                </a:solidFill>
              </a:rPr>
              <a:t>expo build:android</a:t>
            </a:r>
            <a:endParaRPr sz="2000">
              <a:solidFill>
                <a:srgbClr val="B7B7B7"/>
              </a:solidFill>
            </a:endParaRPr>
          </a:p>
          <a:p>
            <a:pPr indent="0" lvl="0" marL="0" rtl="0" algn="l">
              <a:spcBef>
                <a:spcPts val="0"/>
              </a:spcBef>
              <a:spcAft>
                <a:spcPts val="0"/>
              </a:spcAft>
              <a:buNone/>
            </a:pPr>
            <a:r>
              <a:t/>
            </a:r>
            <a:endParaRPr sz="2000">
              <a:solidFill>
                <a:srgbClr val="B7B7B7"/>
              </a:solidFill>
            </a:endParaRPr>
          </a:p>
          <a:p>
            <a:pPr indent="0" lvl="0" marL="0" rtl="0" algn="l">
              <a:spcBef>
                <a:spcPts val="0"/>
              </a:spcBef>
              <a:spcAft>
                <a:spcPts val="0"/>
              </a:spcAft>
              <a:buNone/>
            </a:pPr>
            <a:r>
              <a:rPr lang="en" sz="2000"/>
              <a:t># Publish app to expo host</a:t>
            </a:r>
            <a:endParaRPr sz="2000"/>
          </a:p>
          <a:p>
            <a:pPr indent="0" lvl="0" marL="0" rtl="0" algn="l">
              <a:spcBef>
                <a:spcPts val="0"/>
              </a:spcBef>
              <a:spcAft>
                <a:spcPts val="0"/>
              </a:spcAft>
              <a:buNone/>
            </a:pPr>
            <a:r>
              <a:rPr lang="en" sz="2000">
                <a:solidFill>
                  <a:srgbClr val="B7B7B7"/>
                </a:solidFill>
              </a:rPr>
              <a:t>expo publish</a:t>
            </a:r>
            <a:endParaRPr sz="2000">
              <a:solidFill>
                <a:srgbClr val="B7B7B7"/>
              </a:solidFill>
            </a:endParaRPr>
          </a:p>
          <a:p>
            <a:pPr indent="0" lvl="0" marL="0" rtl="0" algn="l">
              <a:spcBef>
                <a:spcPts val="0"/>
              </a:spcBef>
              <a:spcAft>
                <a:spcPts val="0"/>
              </a:spcAft>
              <a:buNone/>
            </a:pPr>
            <a:r>
              <a:rPr lang="en" sz="1800">
                <a:solidFill>
                  <a:srgbClr val="B7B7B7"/>
                </a:solidFill>
              </a:rPr>
              <a:t>(go to https://exp.host/@username/yourApp)</a:t>
            </a:r>
            <a:endParaRPr sz="1800">
              <a:solidFill>
                <a:srgbClr val="B7B7B7"/>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 Release channels</a:t>
            </a:r>
            <a:endParaRPr sz="2000"/>
          </a:p>
          <a:p>
            <a:pPr indent="0" lvl="0" marL="0" rtl="0" algn="l">
              <a:spcBef>
                <a:spcPts val="0"/>
              </a:spcBef>
              <a:spcAft>
                <a:spcPts val="0"/>
              </a:spcAft>
              <a:buNone/>
            </a:pPr>
            <a:r>
              <a:rPr lang="en" sz="2000">
                <a:solidFill>
                  <a:srgbClr val="B7B7B7"/>
                </a:solidFill>
              </a:rPr>
              <a:t>expo publish --release-channel &lt;your-channel&gt;</a:t>
            </a:r>
            <a:endParaRPr sz="2000">
              <a:solidFill>
                <a:srgbClr val="B7B7B7"/>
              </a:solidFill>
            </a:endParaRPr>
          </a:p>
          <a:p>
            <a:pPr indent="0" lvl="0" marL="0" rtl="0" algn="l">
              <a:spcBef>
                <a:spcPts val="0"/>
              </a:spcBef>
              <a:spcAft>
                <a:spcPts val="0"/>
              </a:spcAft>
              <a:buNone/>
            </a:pPr>
            <a:r>
              <a:rPr lang="en" sz="1800">
                <a:solidFill>
                  <a:srgbClr val="B7B7B7"/>
                </a:solidFill>
              </a:rPr>
              <a:t>(go to https://exp.host/@username/yourApp?release-channel=&lt;channel-name&gt;)</a:t>
            </a:r>
            <a:endParaRPr sz="1800">
              <a:solidFill>
                <a:srgbClr val="B7B7B7"/>
              </a:solidFill>
            </a:endParaRPr>
          </a:p>
          <a:p>
            <a:pPr indent="0" lvl="0" marL="0" rtl="0" algn="l">
              <a:spcBef>
                <a:spcPts val="0"/>
              </a:spcBef>
              <a:spcAft>
                <a:spcPts val="0"/>
              </a:spcAft>
              <a:buNone/>
            </a:pPr>
            <a:br>
              <a:rPr lang="en" sz="1800">
                <a:solidFill>
                  <a:srgbClr val="B7B7B7"/>
                </a:solidFill>
              </a:rPr>
            </a:br>
            <a:r>
              <a:rPr lang="en" sz="2000"/>
              <a:t>...</a:t>
            </a:r>
            <a:endParaRPr sz="1800">
              <a:solidFill>
                <a:srgbClr val="B7B7B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8"/>
          <p:cNvSpPr txBox="1"/>
          <p:nvPr>
            <p:ph type="ctrTitle"/>
          </p:nvPr>
        </p:nvSpPr>
        <p:spPr>
          <a:xfrm>
            <a:off x="760300" y="515049"/>
            <a:ext cx="4255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 Expo Tools</a:t>
            </a:r>
            <a:endParaRPr sz="3000"/>
          </a:p>
        </p:txBody>
      </p:sp>
      <p:pic>
        <p:nvPicPr>
          <p:cNvPr id="315" name="Google Shape;315;p18"/>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16" name="Google Shape;316;p18"/>
          <p:cNvSpPr txBox="1"/>
          <p:nvPr>
            <p:ph type="ctrTitle"/>
          </p:nvPr>
        </p:nvSpPr>
        <p:spPr>
          <a:xfrm>
            <a:off x="833075" y="1121550"/>
            <a:ext cx="6914100" cy="36465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sz="2000"/>
              <a:t>Expo Client</a:t>
            </a:r>
            <a:endParaRPr sz="2000"/>
          </a:p>
          <a:p>
            <a:pPr indent="0" lvl="0" marL="457200" rtl="0" algn="l">
              <a:spcBef>
                <a:spcPts val="0"/>
              </a:spcBef>
              <a:spcAft>
                <a:spcPts val="0"/>
              </a:spcAft>
              <a:buNone/>
            </a:pPr>
            <a:r>
              <a:rPr lang="en" sz="2000"/>
              <a:t>	</a:t>
            </a:r>
            <a:r>
              <a:rPr lang="en" sz="2000"/>
              <a:t>f</a:t>
            </a:r>
            <a:r>
              <a:rPr lang="en" sz="2000"/>
              <a:t>or Android and iOS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Expo Cli</a:t>
            </a:r>
            <a:endParaRPr sz="2000"/>
          </a:p>
          <a:p>
            <a:pPr indent="0" lvl="0" marL="914400" rtl="0" algn="l">
              <a:spcBef>
                <a:spcPts val="0"/>
              </a:spcBef>
              <a:spcAft>
                <a:spcPts val="0"/>
              </a:spcAft>
              <a:buNone/>
            </a:pPr>
            <a:r>
              <a:rPr lang="en" sz="2000"/>
              <a:t>Command line environment</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Expo Snack</a:t>
            </a:r>
            <a:endParaRPr sz="2000"/>
          </a:p>
          <a:p>
            <a:pPr indent="0" lvl="0" marL="914400" rtl="0" algn="l">
              <a:spcBef>
                <a:spcPts val="0"/>
              </a:spcBef>
              <a:spcAft>
                <a:spcPts val="0"/>
              </a:spcAft>
              <a:buNone/>
            </a:pPr>
            <a:r>
              <a:rPr lang="en" sz="2000"/>
              <a:t>React Native in browser</a:t>
            </a:r>
            <a:endParaRPr sz="2000"/>
          </a:p>
          <a:p>
            <a:pPr indent="0" lvl="0" marL="9144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Expo SDK</a:t>
            </a:r>
            <a:endParaRPr sz="2000"/>
          </a:p>
          <a:p>
            <a:pPr indent="0" lvl="0" marL="914400" rtl="0" algn="l">
              <a:spcBef>
                <a:spcPts val="0"/>
              </a:spcBef>
              <a:spcAft>
                <a:spcPts val="0"/>
              </a:spcAft>
              <a:buNone/>
            </a:pPr>
            <a:r>
              <a:rPr lang="en" sz="2000"/>
              <a:t>libraries</a:t>
            </a:r>
            <a:endParaRPr sz="2000"/>
          </a:p>
          <a:p>
            <a:pPr indent="0" lvl="0" marL="0" rtl="0" algn="l">
              <a:spcBef>
                <a:spcPts val="0"/>
              </a:spcBef>
              <a:spcAft>
                <a:spcPts val="0"/>
              </a:spcAft>
              <a:buNone/>
            </a:pPr>
            <a:r>
              <a:t/>
            </a:r>
            <a:endParaRPr sz="2000">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9"/>
          <p:cNvSpPr txBox="1"/>
          <p:nvPr>
            <p:ph type="ctrTitle"/>
          </p:nvPr>
        </p:nvSpPr>
        <p:spPr>
          <a:xfrm>
            <a:off x="760300" y="515049"/>
            <a:ext cx="4255500" cy="623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AutoNum type="arabicParenR"/>
            </a:pPr>
            <a:r>
              <a:rPr lang="en" sz="2000"/>
              <a:t>Expo Client</a:t>
            </a:r>
            <a:endParaRPr sz="2000"/>
          </a:p>
        </p:txBody>
      </p:sp>
      <p:pic>
        <p:nvPicPr>
          <p:cNvPr id="322" name="Google Shape;322;p19"/>
          <p:cNvPicPr preferRelativeResize="0"/>
          <p:nvPr/>
        </p:nvPicPr>
        <p:blipFill>
          <a:blip r:embed="rId3">
            <a:alphaModFix amt="19000"/>
          </a:blip>
          <a:stretch>
            <a:fillRect/>
          </a:stretch>
        </p:blipFill>
        <p:spPr>
          <a:xfrm>
            <a:off x="330375" y="191025"/>
            <a:ext cx="1500900" cy="1325775"/>
          </a:xfrm>
          <a:prstGeom prst="rect">
            <a:avLst/>
          </a:prstGeom>
          <a:noFill/>
          <a:ln>
            <a:noFill/>
          </a:ln>
        </p:spPr>
      </p:pic>
      <p:pic>
        <p:nvPicPr>
          <p:cNvPr id="323" name="Google Shape;323;p19"/>
          <p:cNvPicPr preferRelativeResize="0"/>
          <p:nvPr/>
        </p:nvPicPr>
        <p:blipFill>
          <a:blip r:embed="rId4">
            <a:alphaModFix/>
          </a:blip>
          <a:stretch>
            <a:fillRect/>
          </a:stretch>
        </p:blipFill>
        <p:spPr>
          <a:xfrm>
            <a:off x="6004200" y="0"/>
            <a:ext cx="2683577" cy="5143501"/>
          </a:xfrm>
          <a:prstGeom prst="rect">
            <a:avLst/>
          </a:prstGeom>
          <a:noFill/>
          <a:ln>
            <a:noFill/>
          </a:ln>
        </p:spPr>
      </p:pic>
      <p:sp>
        <p:nvSpPr>
          <p:cNvPr id="324" name="Google Shape;324;p19"/>
          <p:cNvSpPr txBox="1"/>
          <p:nvPr>
            <p:ph type="ctrTitle"/>
          </p:nvPr>
        </p:nvSpPr>
        <p:spPr>
          <a:xfrm>
            <a:off x="760300" y="1337625"/>
            <a:ext cx="4422900" cy="314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Run your projects before you deploy. Open projects by scanning QR codes.</a:t>
            </a:r>
            <a:br>
              <a:rPr lang="en" sz="1800"/>
            </a:br>
            <a:br>
              <a:rPr lang="en" sz="1800"/>
            </a:br>
            <a:r>
              <a:rPr lang="en" sz="1800"/>
              <a:t>Install the Expo client app on your iOS or Android phone and connect to the same wireless network as your computer. </a:t>
            </a:r>
            <a:br>
              <a:rPr lang="en" sz="1800"/>
            </a:br>
            <a:br>
              <a:rPr lang="en" sz="1800"/>
            </a:br>
            <a:r>
              <a:rPr lang="en" sz="1800"/>
              <a:t>Use the Expo app to scan the QR code from your terminal to open your project.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20"/>
          <p:cNvSpPr txBox="1"/>
          <p:nvPr>
            <p:ph type="ctrTitle"/>
          </p:nvPr>
        </p:nvSpPr>
        <p:spPr>
          <a:xfrm>
            <a:off x="569225" y="542200"/>
            <a:ext cx="2002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2)  </a:t>
            </a:r>
            <a:r>
              <a:rPr lang="en" sz="2000"/>
              <a:t>Expo CLI</a:t>
            </a:r>
            <a:endParaRPr sz="2000"/>
          </a:p>
        </p:txBody>
      </p:sp>
      <p:pic>
        <p:nvPicPr>
          <p:cNvPr id="330" name="Google Shape;330;p20"/>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31" name="Google Shape;331;p20"/>
          <p:cNvSpPr txBox="1"/>
          <p:nvPr>
            <p:ph type="ctrTitle"/>
          </p:nvPr>
        </p:nvSpPr>
        <p:spPr>
          <a:xfrm>
            <a:off x="509575" y="1337625"/>
            <a:ext cx="3989100" cy="314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Serve, share, build, and publish Expo projects.</a:t>
            </a:r>
            <a:br>
              <a:rPr lang="en" sz="1800"/>
            </a:br>
            <a:br>
              <a:rPr lang="en" sz="1800"/>
            </a:br>
            <a:r>
              <a:rPr lang="en" sz="1800"/>
              <a:t>Assuming that you have Node 10 LTS or greater installed, you can use npm to install the Expo CLI command line utility:</a:t>
            </a:r>
            <a:br>
              <a:rPr lang="en" sz="1800"/>
            </a:br>
            <a:br>
              <a:rPr lang="en" sz="1800"/>
            </a:br>
            <a:r>
              <a:rPr lang="en" sz="1800"/>
              <a:t>npm install -g expo-cli</a:t>
            </a:r>
            <a:endParaRPr sz="1800"/>
          </a:p>
        </p:txBody>
      </p:sp>
      <p:pic>
        <p:nvPicPr>
          <p:cNvPr id="332" name="Google Shape;332;p20"/>
          <p:cNvPicPr preferRelativeResize="0"/>
          <p:nvPr/>
        </p:nvPicPr>
        <p:blipFill>
          <a:blip r:embed="rId4">
            <a:alphaModFix/>
          </a:blip>
          <a:stretch>
            <a:fillRect/>
          </a:stretch>
        </p:blipFill>
        <p:spPr>
          <a:xfrm>
            <a:off x="4194800" y="859900"/>
            <a:ext cx="4949202" cy="3692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1"/>
          <p:cNvSpPr txBox="1"/>
          <p:nvPr>
            <p:ph type="ctrTitle"/>
          </p:nvPr>
        </p:nvSpPr>
        <p:spPr>
          <a:xfrm>
            <a:off x="569225" y="542200"/>
            <a:ext cx="2002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3</a:t>
            </a:r>
            <a:r>
              <a:rPr lang="en" sz="2000"/>
              <a:t>)  Expo Snack</a:t>
            </a:r>
            <a:endParaRPr sz="2000"/>
          </a:p>
        </p:txBody>
      </p:sp>
      <p:pic>
        <p:nvPicPr>
          <p:cNvPr id="338" name="Google Shape;338;p21"/>
          <p:cNvPicPr preferRelativeResize="0"/>
          <p:nvPr/>
        </p:nvPicPr>
        <p:blipFill>
          <a:blip r:embed="rId3">
            <a:alphaModFix amt="19000"/>
          </a:blip>
          <a:stretch>
            <a:fillRect/>
          </a:stretch>
        </p:blipFill>
        <p:spPr>
          <a:xfrm>
            <a:off x="330375" y="191025"/>
            <a:ext cx="1500900" cy="1325775"/>
          </a:xfrm>
          <a:prstGeom prst="rect">
            <a:avLst/>
          </a:prstGeom>
          <a:noFill/>
          <a:ln>
            <a:noFill/>
          </a:ln>
        </p:spPr>
      </p:pic>
      <p:sp>
        <p:nvSpPr>
          <p:cNvPr id="339" name="Google Shape;339;p21"/>
          <p:cNvSpPr txBox="1"/>
          <p:nvPr>
            <p:ph type="ctrTitle"/>
          </p:nvPr>
        </p:nvSpPr>
        <p:spPr>
          <a:xfrm>
            <a:off x="180200" y="1397325"/>
            <a:ext cx="4279800" cy="244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Snack lets you to run complete React Native projects in the browser. No download required.</a:t>
            </a:r>
            <a:br>
              <a:rPr lang="en" sz="1800"/>
            </a:br>
            <a:br>
              <a:rPr lang="en" sz="1800"/>
            </a:br>
            <a:r>
              <a:rPr lang="en" sz="1400" u="sng">
                <a:solidFill>
                  <a:srgbClr val="FFFFFF"/>
                </a:solidFill>
                <a:hlinkClick r:id="rId4"/>
              </a:rPr>
              <a:t>https://snack.expo.io</a:t>
            </a:r>
            <a:br>
              <a:rPr lang="en" sz="1800"/>
            </a:br>
            <a:br>
              <a:rPr lang="en" sz="1800"/>
            </a:br>
            <a:r>
              <a:rPr lang="en" sz="1400" u="sng">
                <a:solidFill>
                  <a:srgbClr val="FFFFFF"/>
                </a:solidFill>
                <a:hlinkClick r:id="rId5"/>
              </a:rPr>
              <a:t>https://expo.io/snacks/@</a:t>
            </a:r>
            <a:r>
              <a:rPr lang="en" sz="1400" u="sng">
                <a:solidFill>
                  <a:srgbClr val="FFFFFF"/>
                </a:solidFill>
              </a:rPr>
              <a:t>&lt;user_name&gt;/</a:t>
            </a:r>
            <a:endParaRPr sz="1400" u="sng">
              <a:solidFill>
                <a:srgbClr val="FFFFFF"/>
              </a:solidFill>
            </a:endParaRPr>
          </a:p>
          <a:p>
            <a:pPr indent="0" lvl="0" marL="0" rtl="0" algn="l">
              <a:spcBef>
                <a:spcPts val="0"/>
              </a:spcBef>
              <a:spcAft>
                <a:spcPts val="0"/>
              </a:spcAft>
              <a:buNone/>
            </a:pPr>
            <a:r>
              <a:t/>
            </a:r>
            <a:endParaRPr sz="1400"/>
          </a:p>
        </p:txBody>
      </p:sp>
      <p:pic>
        <p:nvPicPr>
          <p:cNvPr id="340" name="Google Shape;340;p21"/>
          <p:cNvPicPr preferRelativeResize="0"/>
          <p:nvPr/>
        </p:nvPicPr>
        <p:blipFill>
          <a:blip r:embed="rId6">
            <a:alphaModFix/>
          </a:blip>
          <a:stretch>
            <a:fillRect/>
          </a:stretch>
        </p:blipFill>
        <p:spPr>
          <a:xfrm>
            <a:off x="4460000" y="964525"/>
            <a:ext cx="4340525" cy="30361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