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Muli"/>
      <p:regular r:id="rId23"/>
      <p:bold r:id="rId24"/>
      <p:italic r:id="rId25"/>
      <p:boldItalic r:id="rId26"/>
    </p:embeddedFont>
    <p:embeddedFont>
      <p:font typeface="Muli Regular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Poppins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uli-bold.fntdata"/><Relationship Id="rId23" Type="http://schemas.openxmlformats.org/officeDocument/2006/relationships/font" Target="fonts/Muli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uli-boldItalic.fntdata"/><Relationship Id="rId25" Type="http://schemas.openxmlformats.org/officeDocument/2006/relationships/font" Target="fonts/Muli-italic.fntdata"/><Relationship Id="rId28" Type="http://schemas.openxmlformats.org/officeDocument/2006/relationships/font" Target="fonts/MuliRegular-bold.fntdata"/><Relationship Id="rId27" Type="http://schemas.openxmlformats.org/officeDocument/2006/relationships/font" Target="fonts/MuliRegula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uliRegula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font" Target="fonts/MuliRegular-boldItalic.fntdata"/><Relationship Id="rId11" Type="http://schemas.openxmlformats.org/officeDocument/2006/relationships/slide" Target="slides/slide7.xml"/><Relationship Id="rId33" Type="http://schemas.openxmlformats.org/officeDocument/2006/relationships/font" Target="fonts/Poppins-italic.fntdata"/><Relationship Id="rId10" Type="http://schemas.openxmlformats.org/officeDocument/2006/relationships/slide" Target="slides/slide6.xml"/><Relationship Id="rId32" Type="http://schemas.openxmlformats.org/officeDocument/2006/relationships/font" Target="fonts/Poppins-bold.fntdata"/><Relationship Id="rId13" Type="http://schemas.openxmlformats.org/officeDocument/2006/relationships/slide" Target="slides/slide9.xml"/><Relationship Id="rId35" Type="http://schemas.openxmlformats.org/officeDocument/2006/relationships/font" Target="fonts/PoppinsLight-regular.fntdata"/><Relationship Id="rId12" Type="http://schemas.openxmlformats.org/officeDocument/2006/relationships/slide" Target="slides/slide8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1.xml"/><Relationship Id="rId37" Type="http://schemas.openxmlformats.org/officeDocument/2006/relationships/font" Target="fonts/PoppinsLight-italic.fntdata"/><Relationship Id="rId14" Type="http://schemas.openxmlformats.org/officeDocument/2006/relationships/slide" Target="slides/slide10.xml"/><Relationship Id="rId36" Type="http://schemas.openxmlformats.org/officeDocument/2006/relationships/font" Target="fonts/PoppinsLight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PoppinsLigh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22065ec7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422065ec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422065ec7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422065ec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422065ec7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422065ec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422065ec7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422065ec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422065ec7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422065ec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422065ec7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422065ec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422065ec7_1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422065ec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422065ec7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422065e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22065ec7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22065ec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22065ec7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22065ec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illustration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mask">
  <p:cSld name="TITLE_AND_BODY_1">
    <p:bg>
      <p:bgPr>
        <a:solidFill>
          <a:schemeClr val="accen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no illustration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85800" y="696425"/>
            <a:ext cx="5391000" cy="114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Ruby on Rails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85800" y="1960825"/>
            <a:ext cx="4844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Muli Regular"/>
                <a:ea typeface="Muli Regular"/>
                <a:cs typeface="Muli Regular"/>
                <a:sym typeface="Muli Regular"/>
              </a:rPr>
              <a:t>Ruby on Rails is an extremely productive web application framework written in Ruby. </a:t>
            </a:r>
            <a:endParaRPr sz="2000">
              <a:solidFill>
                <a:schemeClr val="accent6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457200" y="1188150"/>
            <a:ext cx="27996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MySQL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development: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adapter: mysql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database: library_development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username: root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password: [password]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host: localhost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endParaRPr sz="1000"/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1312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Setup</a:t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275775" y="1188150"/>
            <a:ext cx="27996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test: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adapter: mysql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database: library_test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username: root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password: [password]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host: localhost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</a:t>
            </a:r>
            <a:endParaRPr sz="1000"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5711175" y="1188150"/>
            <a:ext cx="27996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production: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adapter: mysql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database: library_production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username: root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password: [password]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  host: localhost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Creating</a:t>
            </a:r>
            <a:r>
              <a:rPr lang="en" sz="4000"/>
              <a:t> Active Record Files</a:t>
            </a:r>
            <a:endParaRPr sz="4000"/>
          </a:p>
        </p:txBody>
      </p:sp>
      <p:sp>
        <p:nvSpPr>
          <p:cNvPr id="157" name="Google Shape;157;p24"/>
          <p:cNvSpPr txBox="1"/>
          <p:nvPr>
            <p:ph idx="4294967295" type="subTitle"/>
          </p:nvPr>
        </p:nvSpPr>
        <p:spPr>
          <a:xfrm>
            <a:off x="655850" y="884108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rails generate model Book</a:t>
            </a:r>
            <a:br>
              <a:rPr lang="en" sz="2400"/>
            </a:br>
            <a:r>
              <a:rPr lang="en" sz="2400"/>
              <a:t>rails generate model Subject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8" name="Google Shape;158;p24"/>
          <p:cNvSpPr txBox="1"/>
          <p:nvPr>
            <p:ph idx="4294967295" type="ctrTitle"/>
          </p:nvPr>
        </p:nvSpPr>
        <p:spPr>
          <a:xfrm>
            <a:off x="655850" y="3429350"/>
            <a:ext cx="675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Validations</a:t>
            </a:r>
            <a:endParaRPr sz="3900"/>
          </a:p>
        </p:txBody>
      </p:sp>
      <p:sp>
        <p:nvSpPr>
          <p:cNvPr id="159" name="Google Shape;159;p24"/>
          <p:cNvSpPr txBox="1"/>
          <p:nvPr>
            <p:ph idx="4294967295" type="subTitle"/>
          </p:nvPr>
        </p:nvSpPr>
        <p:spPr>
          <a:xfrm>
            <a:off x="655850" y="4268851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validates_presence_of validates_numericality_of </a:t>
            </a:r>
            <a:endParaRPr sz="2400"/>
          </a:p>
        </p:txBody>
      </p:sp>
      <p:sp>
        <p:nvSpPr>
          <p:cNvPr id="160" name="Google Shape;160;p24"/>
          <p:cNvSpPr txBox="1"/>
          <p:nvPr>
            <p:ph idx="4294967295" type="ctrTitle"/>
          </p:nvPr>
        </p:nvSpPr>
        <p:spPr>
          <a:xfrm>
            <a:off x="655850" y="1810100"/>
            <a:ext cx="8096400" cy="68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Creating </a:t>
            </a:r>
            <a:r>
              <a:rPr lang="en" sz="4000"/>
              <a:t>Associations</a:t>
            </a:r>
            <a:endParaRPr sz="4000"/>
          </a:p>
        </p:txBody>
      </p:sp>
      <p:sp>
        <p:nvSpPr>
          <p:cNvPr id="161" name="Google Shape;161;p24"/>
          <p:cNvSpPr txBox="1"/>
          <p:nvPr>
            <p:ph idx="4294967295" type="subTitle"/>
          </p:nvPr>
        </p:nvSpPr>
        <p:spPr>
          <a:xfrm>
            <a:off x="655850" y="2344804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one-to-one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one-to-many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</a:t>
            </a:r>
            <a:r>
              <a:rPr lang="en" sz="2400"/>
              <a:t>any-to-many</a:t>
            </a:r>
            <a:endParaRPr sz="2400"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50634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4294967295" type="subTitle"/>
          </p:nvPr>
        </p:nvSpPr>
        <p:spPr>
          <a:xfrm>
            <a:off x="655850" y="1068275"/>
            <a:ext cx="7954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class Subject &lt; ActiveRecord::Base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  has_many :books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end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class Book &lt; ActiveRecord::Base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  belongs_to :subject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  validates_presence_of :title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   validates_numericality_of :price, :message=&gt;"Error Message"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end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Active Record File Example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4294967295" type="subTitle"/>
          </p:nvPr>
        </p:nvSpPr>
        <p:spPr>
          <a:xfrm>
            <a:off x="655850" y="1068275"/>
            <a:ext cx="7954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create_table(name, options)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drop_table(name)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rename_table(old_name, new_name)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add_column(table_name, column_name, type, options)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rename_column(table_name, column_name, new_column_name)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change_column(table_name, column_name, type, options)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remove_column(table_name, column_name)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add_index(table_name, column_name, index_type)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remove_index(table_name, column_name)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6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Active Record Operations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4294967295" type="subTitle"/>
          </p:nvPr>
        </p:nvSpPr>
        <p:spPr>
          <a:xfrm>
            <a:off x="655850" y="1068275"/>
            <a:ext cx="7954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string − for small data types such as a title.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text − for longer pieces of textual data, such as the description.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integer − for whole numbers.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float − for decimals.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datetime and timestamp − store the date and time into a column.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date and time − store either the date only or time only.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binary − for storing data such as images, audio, or movies.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Boolean − for storing true or false values.</a:t>
            </a:r>
            <a:endParaRPr sz="2000"/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Active Record Basic Data Type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4294967295" type="subTitle"/>
          </p:nvPr>
        </p:nvSpPr>
        <p:spPr>
          <a:xfrm>
            <a:off x="579650" y="992075"/>
            <a:ext cx="7954200" cy="12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rails generate controller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class BookController &lt; ApplicationController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end</a:t>
            </a:r>
            <a:endParaRPr sz="1800"/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8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Controller</a:t>
            </a:r>
            <a:endParaRPr sz="4000"/>
          </a:p>
        </p:txBody>
      </p:sp>
      <p:sp>
        <p:nvSpPr>
          <p:cNvPr id="191" name="Google Shape;191;p28"/>
          <p:cNvSpPr txBox="1"/>
          <p:nvPr>
            <p:ph idx="4294967295" type="subTitle"/>
          </p:nvPr>
        </p:nvSpPr>
        <p:spPr>
          <a:xfrm>
            <a:off x="591350" y="2281175"/>
            <a:ext cx="8171100" cy="17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GET	/books				books#index		</a:t>
            </a:r>
            <a:r>
              <a:rPr lang="en" sz="1800"/>
              <a:t>display a list of all books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GET	/books/new			books#new		</a:t>
            </a:r>
            <a:r>
              <a:rPr lang="en" sz="1800"/>
              <a:t>HTML form for creating new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POST /books				books#create	</a:t>
            </a:r>
            <a:r>
              <a:rPr lang="en" sz="1800"/>
              <a:t>create a new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GET	/books/:id			books#show		</a:t>
            </a:r>
            <a:r>
              <a:rPr lang="en" sz="1800"/>
              <a:t>display a specific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GET	/books/:id/edit		books#edit		</a:t>
            </a:r>
            <a:r>
              <a:rPr lang="en" sz="1800"/>
              <a:t>HTML form for editing a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PATCH/PUT	/books/:id	books#update	</a:t>
            </a:r>
            <a:r>
              <a:rPr lang="en" sz="1800"/>
              <a:t>update a specific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DELETE	/books/:id		books#destroy	</a:t>
            </a:r>
            <a:r>
              <a:rPr lang="en" sz="1800"/>
              <a:t>delete a specific book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4294967295" type="subTitle"/>
          </p:nvPr>
        </p:nvSpPr>
        <p:spPr>
          <a:xfrm>
            <a:off x="655850" y="1375250"/>
            <a:ext cx="7954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config.action_mailer.smtp_settings = {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address:              	'smtp.gmail.com',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port:                 		587,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domain:               	'example.com',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user_name:            '&lt;username&gt;',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password:             '&lt;password&gt;',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authentication:       'plain',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enable_starttls_auto: true 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}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9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Send Emails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idx="4294967295" type="subTitle"/>
          </p:nvPr>
        </p:nvSpPr>
        <p:spPr>
          <a:xfrm>
            <a:off x="655850" y="994250"/>
            <a:ext cx="7954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rails generate mailer Usermailer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class UserMailer &lt; ApplicationMailer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default from: 'notifications@example.com'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def welcome_email(user)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 @user = user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 @url  = 'http://www.gmail.com'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 mail(to: @user.email, subject: 'Welcome to My Awesome Site')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end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end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idx="4294967295" type="ctrTitle"/>
          </p:nvPr>
        </p:nvSpPr>
        <p:spPr>
          <a:xfrm>
            <a:off x="655850" y="39775"/>
            <a:ext cx="8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Emails Template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82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Ruby?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idx="4294967295" type="subTitle"/>
          </p:nvPr>
        </p:nvSpPr>
        <p:spPr>
          <a:xfrm>
            <a:off x="457200" y="1325525"/>
            <a:ext cx="55923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Ruby is the successful combination of −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Smalltalk's conceptual elegance,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Python's ease of use and learning, and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Perl's pragmatism.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Ruby is 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A high-level programming language.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Interpreted like Perl, Python, Tcl/TK.</a:t>
            </a:r>
            <a:endParaRPr sz="17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Object-oriented like Smalltalk, Eiffel, Ada, Java.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ctrTitle"/>
          </p:nvPr>
        </p:nvSpPr>
        <p:spPr>
          <a:xfrm>
            <a:off x="655850" y="651375"/>
            <a:ext cx="4791300" cy="70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Ruby?</a:t>
            </a:r>
            <a:endParaRPr/>
          </a:p>
        </p:txBody>
      </p:sp>
      <p:sp>
        <p:nvSpPr>
          <p:cNvPr id="79" name="Google Shape;79;p16"/>
          <p:cNvSpPr txBox="1"/>
          <p:nvPr>
            <p:ph idx="4294967295" type="subTitle"/>
          </p:nvPr>
        </p:nvSpPr>
        <p:spPr>
          <a:xfrm>
            <a:off x="685800" y="1639974"/>
            <a:ext cx="47913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Easy to learn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Open source (very liberal license)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Rich libraries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Very easy to extend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Truly object-oriented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Less coding with fewer bugs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uli"/>
              <a:buChar char="-"/>
            </a:pPr>
            <a:r>
              <a:rPr lang="en" sz="2000">
                <a:latin typeface="Muli"/>
                <a:ea typeface="Muli"/>
                <a:cs typeface="Muli"/>
                <a:sym typeface="Muli"/>
              </a:rPr>
              <a:t>Helpful community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4294967295" type="ctrTitle"/>
          </p:nvPr>
        </p:nvSpPr>
        <p:spPr>
          <a:xfrm>
            <a:off x="655850" y="651375"/>
            <a:ext cx="6344400" cy="70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rawbacks of Ruby</a:t>
            </a:r>
            <a:endParaRPr/>
          </a:p>
        </p:txBody>
      </p:sp>
      <p:sp>
        <p:nvSpPr>
          <p:cNvPr id="86" name="Google Shape;86;p17"/>
          <p:cNvSpPr txBox="1"/>
          <p:nvPr>
            <p:ph idx="4294967295" type="subTitle"/>
          </p:nvPr>
        </p:nvSpPr>
        <p:spPr>
          <a:xfrm>
            <a:off x="685800" y="1639975"/>
            <a:ext cx="54159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Performance Issues − Although it rivals Perl and Python, it is still an interpreted language and we cannot compare it with high-level programming languages like C or C++.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Threading model − Ruby does not use native threads. Ruby threads are simulated in the VM rather than running as native OS threads.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500" y="3204125"/>
            <a:ext cx="2737501" cy="193931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4294967295" type="ctrTitle"/>
          </p:nvPr>
        </p:nvSpPr>
        <p:spPr>
          <a:xfrm>
            <a:off x="655850" y="651375"/>
            <a:ext cx="4791300" cy="70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Rails?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174" y="2702775"/>
            <a:ext cx="3740824" cy="24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idx="4294967295" type="subTitle"/>
          </p:nvPr>
        </p:nvSpPr>
        <p:spPr>
          <a:xfrm>
            <a:off x="685800" y="1639975"/>
            <a:ext cx="79317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An extremely productive web-application framework.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Written in Ruby by David Heinemeier Hansson.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You could develop a web application at least ten times faster with Rails than you could with a typical Java framework.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An open source Ruby framework for developing database-backed web applications.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Configure your code with Database Schema.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No compilation phase required.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ctrTitle"/>
          </p:nvPr>
        </p:nvSpPr>
        <p:spPr>
          <a:xfrm>
            <a:off x="655850" y="651375"/>
            <a:ext cx="4791300" cy="70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Rails Strengths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969" y="2463600"/>
            <a:ext cx="4603030" cy="26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4294967295" type="subTitle"/>
          </p:nvPr>
        </p:nvSpPr>
        <p:spPr>
          <a:xfrm>
            <a:off x="685800" y="1868575"/>
            <a:ext cx="79317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Metaprogramming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Active Record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Convention over configuration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Scaffolding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Built-in testing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Three environments</a:t>
            </a:r>
            <a:endParaRPr b="1"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57200" y="4345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</a:t>
            </a:r>
            <a:r>
              <a:rPr lang="en"/>
              <a:t>Use</a:t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0"/>
          <p:cNvSpPr txBox="1"/>
          <p:nvPr>
            <p:ph idx="4294967295" type="subTitle"/>
          </p:nvPr>
        </p:nvSpPr>
        <p:spPr>
          <a:xfrm>
            <a:off x="2935700" y="1380125"/>
            <a:ext cx="35742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latin typeface="Muli"/>
                <a:ea typeface="Muli"/>
                <a:cs typeface="Muli"/>
                <a:sym typeface="Muli"/>
              </a:rPr>
              <a:t>Windows</a:t>
            </a:r>
            <a:endParaRPr b="1" sz="25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Ruby</a:t>
            </a:r>
            <a:br>
              <a:rPr b="1" lang="en" sz="2000"/>
            </a:br>
            <a:r>
              <a:rPr b="1" lang="en" sz="2000"/>
              <a:t>https://rubyinstaller.org/</a:t>
            </a:r>
            <a:endParaRPr b="1"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ruby -v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Rails</a:t>
            </a:r>
            <a:br>
              <a:rPr b="1" lang="en" sz="2000"/>
            </a:br>
            <a:r>
              <a:rPr b="1" lang="en" sz="2000"/>
              <a:t>gem install rails</a:t>
            </a:r>
            <a:br>
              <a:rPr b="1" lang="en" sz="2000"/>
            </a:br>
            <a:r>
              <a:rPr b="1" lang="en" sz="2000"/>
              <a:t>rails -v</a:t>
            </a:r>
            <a:endParaRPr b="1" sz="2000"/>
          </a:p>
        </p:txBody>
      </p:sp>
      <p:sp>
        <p:nvSpPr>
          <p:cNvPr id="112" name="Google Shape;112;p20"/>
          <p:cNvSpPr txBox="1"/>
          <p:nvPr>
            <p:ph idx="4294967295" type="subTitle"/>
          </p:nvPr>
        </p:nvSpPr>
        <p:spPr>
          <a:xfrm>
            <a:off x="102150" y="1421525"/>
            <a:ext cx="45300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latin typeface="Muli"/>
                <a:ea typeface="Muli"/>
                <a:cs typeface="Muli"/>
                <a:sym typeface="Muli"/>
              </a:rPr>
              <a:t>macOS</a:t>
            </a:r>
            <a:endParaRPr b="1" sz="2500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Rbenv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Ruby</a:t>
            </a:r>
            <a:endParaRPr b="1"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rbenv install -v 2.7.0</a:t>
            </a:r>
            <a:endParaRPr b="1"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rbenv global 2.7.0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 sz="2000"/>
              <a:t>Rails</a:t>
            </a:r>
            <a:br>
              <a:rPr b="1" lang="en" sz="2000"/>
            </a:br>
            <a:r>
              <a:rPr b="1" lang="en" sz="2000"/>
              <a:t>gem install rails</a:t>
            </a:r>
            <a:br>
              <a:rPr b="1" lang="en" sz="2000"/>
            </a:br>
            <a:r>
              <a:rPr b="1" lang="en" sz="2000"/>
              <a:t>rails -v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Ruby on Rails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MVC Framework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200" y="19299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Model (ActiveRecord )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It maintains the relationship between the objects and the database and handles validation, association, transactions, and more.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3103700" y="1929925"/>
            <a:ext cx="27147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View ( ActionView )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It is a presentation of data in a particular format, triggered by a controller's decision to present the data. They are script-based template systems, and very easy to integrate with AJAX technology.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0" name="Google Shape;120;p21"/>
          <p:cNvSpPr txBox="1"/>
          <p:nvPr>
            <p:ph idx="3" type="body"/>
          </p:nvPr>
        </p:nvSpPr>
        <p:spPr>
          <a:xfrm>
            <a:off x="6098400" y="1929925"/>
            <a:ext cx="2683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Controller (ActionController)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The facility within the application that directs traffic, on the one hand, querying the models for specific data, and on the other hand, organizing that data into a form that fits the needs of a given view.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idx="4294967295" type="ctrTitle"/>
          </p:nvPr>
        </p:nvSpPr>
        <p:spPr>
          <a:xfrm>
            <a:off x="655850" y="344925"/>
            <a:ext cx="7220400" cy="78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to create new project</a:t>
            </a:r>
            <a:endParaRPr sz="4000"/>
          </a:p>
        </p:txBody>
      </p:sp>
      <p:sp>
        <p:nvSpPr>
          <p:cNvPr id="127" name="Google Shape;127;p22"/>
          <p:cNvSpPr txBox="1"/>
          <p:nvPr>
            <p:ph idx="4294967295" type="subTitle"/>
          </p:nvPr>
        </p:nvSpPr>
        <p:spPr>
          <a:xfrm>
            <a:off x="539050" y="1525450"/>
            <a:ext cx="3788400" cy="22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</a:t>
            </a:r>
            <a:r>
              <a:rPr lang="en"/>
              <a:t>ails new (Project Name)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rails server</a:t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7282278" y="3011993"/>
            <a:ext cx="339869" cy="3245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" name="Google Shape;129;p22"/>
          <p:cNvGrpSpPr/>
          <p:nvPr/>
        </p:nvGrpSpPr>
        <p:grpSpPr>
          <a:xfrm>
            <a:off x="6860474" y="1189660"/>
            <a:ext cx="1456028" cy="1456403"/>
            <a:chOff x="6654650" y="3665275"/>
            <a:chExt cx="409100" cy="409125"/>
          </a:xfrm>
        </p:grpSpPr>
        <p:sp>
          <p:nvSpPr>
            <p:cNvPr id="130" name="Google Shape;130;p22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22"/>
          <p:cNvGrpSpPr/>
          <p:nvPr/>
        </p:nvGrpSpPr>
        <p:grpSpPr>
          <a:xfrm rot="1056949">
            <a:off x="5457333" y="2334562"/>
            <a:ext cx="961941" cy="962053"/>
            <a:chOff x="570875" y="4322250"/>
            <a:chExt cx="443300" cy="443325"/>
          </a:xfrm>
        </p:grpSpPr>
        <p:sp>
          <p:nvSpPr>
            <p:cNvPr id="133" name="Google Shape;133;p2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22"/>
          <p:cNvSpPr/>
          <p:nvPr/>
        </p:nvSpPr>
        <p:spPr>
          <a:xfrm rot="2466722">
            <a:off x="5565166" y="1471935"/>
            <a:ext cx="472204" cy="45087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 rot="-1609319">
            <a:off x="6255742" y="1755624"/>
            <a:ext cx="339819" cy="3244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rot="2926198">
            <a:off x="8316146" y="2012664"/>
            <a:ext cx="254474" cy="2429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 rot="-1609137">
            <a:off x="7257139" y="384869"/>
            <a:ext cx="229255" cy="21890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300" y="1189650"/>
            <a:ext cx="4976700" cy="36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