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78" r:id="rId6"/>
    <p:sldId id="260" r:id="rId7"/>
    <p:sldId id="279" r:id="rId8"/>
    <p:sldId id="261" r:id="rId9"/>
    <p:sldId id="277" r:id="rId10"/>
    <p:sldId id="262" r:id="rId11"/>
    <p:sldId id="263" r:id="rId12"/>
    <p:sldId id="265" r:id="rId13"/>
    <p:sldId id="264" r:id="rId14"/>
    <p:sldId id="266" r:id="rId15"/>
    <p:sldId id="274" r:id="rId16"/>
    <p:sldId id="267" r:id="rId17"/>
    <p:sldId id="268" r:id="rId18"/>
    <p:sldId id="269" r:id="rId19"/>
    <p:sldId id="272" r:id="rId20"/>
    <p:sldId id="273" r:id="rId21"/>
    <p:sldId id="270" r:id="rId22"/>
    <p:sldId id="276" r:id="rId23"/>
    <p:sldId id="271" r:id="rId24"/>
    <p:sldId id="275" r:id="rId25"/>
  </p:sldIdLst>
  <p:sldSz cx="9144000" cy="5143500" type="screen16x9"/>
  <p:notesSz cx="6858000" cy="9144000"/>
  <p:embeddedFontLst>
    <p:embeddedFont>
      <p:font typeface="Arial Rounded MT Bold" panose="020F0704030504030204" pitchFamily="34" charset="0"/>
      <p:regular r:id="rId27"/>
    </p:embeddedFont>
    <p:embeddedFont>
      <p:font typeface="Segoe Print" panose="02000600000000000000" pitchFamily="2" charset="0"/>
      <p:regular r:id="rId28"/>
      <p:bold r:id="rId29"/>
    </p:embeddedFont>
    <p:embeddedFont>
      <p:font typeface="Titillium Web" panose="020B0604020202020204" charset="0"/>
      <p:regular r:id="rId30"/>
      <p:bold r:id="rId31"/>
      <p:italic r:id="rId32"/>
      <p:boldItalic r:id="rId33"/>
    </p:embeddedFont>
    <p:embeddedFont>
      <p:font typeface="Titillium Web Light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2FE"/>
    <a:srgbClr val="53F7FF"/>
    <a:srgbClr val="3FFFC4"/>
    <a:srgbClr val="0291C4"/>
    <a:srgbClr val="00B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730D756-B8BC-4A1F-9575-6AA66F36EC90}">
  <a:tblStyle styleId="{7730D756-B8BC-4A1F-9575-6AA66F36EC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86" autoAdjust="0"/>
  </p:normalViewPr>
  <p:slideViewPr>
    <p:cSldViewPr>
      <p:cViewPr varScale="1">
        <p:scale>
          <a:sx n="130" d="100"/>
          <a:sy n="130" d="100"/>
        </p:scale>
        <p:origin x="82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37540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743850"/>
            <a:ext cx="5796900" cy="11598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 flip="none" rotWithShape="1">
          <a:gsLst>
            <a:gs pos="0">
              <a:srgbClr val="00F2FE"/>
            </a:gs>
            <a:gs pos="12000">
              <a:srgbClr val="0291C4"/>
            </a:gs>
            <a:gs pos="50000">
              <a:srgbClr val="0037B3"/>
            </a:gs>
            <a:gs pos="100000">
              <a:srgbClr val="00001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28748"/>
            <a:ext cx="6025500" cy="31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7DFFB1"/>
              </a:buClr>
              <a:buSzPts val="2400"/>
              <a:buFont typeface="Titillium Web Light"/>
              <a:buChar char="▰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○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■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●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○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■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●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○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■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lvl="1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lvl="2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lvl="3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lvl="4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lvl="5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lvl="6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lvl="7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lvl="8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A2E67B-96F5-41B9-8894-CAA1B5A5CF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 r="72651"/>
          <a:stretch/>
        </p:blipFill>
        <p:spPr>
          <a:xfrm>
            <a:off x="152400" y="146321"/>
            <a:ext cx="4648200" cy="49971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76;p30"/>
          <p:cNvSpPr txBox="1">
            <a:spLocks/>
          </p:cNvSpPr>
          <p:nvPr/>
        </p:nvSpPr>
        <p:spPr>
          <a:xfrm>
            <a:off x="3810000" y="4095750"/>
            <a:ext cx="1981200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DFFB1"/>
              </a:buClr>
              <a:buSzPts val="2400"/>
              <a:buFont typeface="Titillium Web Light"/>
              <a:buChar char="▰"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○"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■"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●"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○"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■"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●"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○"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■"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 marL="0" indent="0">
              <a:buFont typeface="Titillium Web Light"/>
              <a:buNone/>
            </a:pPr>
            <a:r>
              <a:rPr lang="en-GB" b="1" dirty="0">
                <a:latin typeface="Segoe Print" panose="02000600000000000000" pitchFamily="2" charset="0"/>
              </a:rPr>
              <a:t>2020.05.03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ctrTitle"/>
          </p:nvPr>
        </p:nvSpPr>
        <p:spPr>
          <a:xfrm>
            <a:off x="723900" y="1200150"/>
            <a:ext cx="7696200" cy="20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latin typeface="Segoe Print" panose="02000600000000000000" pitchFamily="2" charset="0"/>
              </a:rPr>
              <a:t>Flutter Development</a:t>
            </a:r>
            <a:endParaRPr sz="6600" dirty="0">
              <a:latin typeface="Segoe Print" panose="0200060000000000000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9DEABB-DCCE-4365-AD96-6FEA8286C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72678"/>
            <a:ext cx="8991600" cy="3598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DFE210-9645-4461-AB16-88EA8D8F10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 r="72651"/>
          <a:stretch/>
        </p:blipFill>
        <p:spPr>
          <a:xfrm>
            <a:off x="76200" y="57150"/>
            <a:ext cx="533400" cy="5734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4;p11">
            <a:extLst>
              <a:ext uri="{FF2B5EF4-FFF2-40B4-BE49-F238E27FC236}">
                <a16:creationId xmlns:a16="http://schemas.microsoft.com/office/drawing/2014/main" id="{98D82D5A-933B-4AB5-8344-96B100F1DA5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555523" y="57150"/>
            <a:ext cx="15240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Segoe Print" panose="02000600000000000000" pitchFamily="2" charset="0"/>
              </a:rPr>
              <a:t>3. Development</a:t>
            </a:r>
            <a:endParaRPr sz="14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34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6DEC5-1977-41CB-B803-2AB816272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 r="72651"/>
          <a:stretch/>
        </p:blipFill>
        <p:spPr>
          <a:xfrm>
            <a:off x="76200" y="57150"/>
            <a:ext cx="533400" cy="5734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4;p11">
            <a:extLst>
              <a:ext uri="{FF2B5EF4-FFF2-40B4-BE49-F238E27FC236}">
                <a16:creationId xmlns:a16="http://schemas.microsoft.com/office/drawing/2014/main" id="{E586293B-32FE-43E1-881C-DD10ABB0718C}"/>
              </a:ext>
            </a:extLst>
          </p:cNvPr>
          <p:cNvSpPr txBox="1">
            <a:spLocks/>
          </p:cNvSpPr>
          <p:nvPr/>
        </p:nvSpPr>
        <p:spPr>
          <a:xfrm>
            <a:off x="372208" y="1581149"/>
            <a:ext cx="3666392" cy="1485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-US" sz="3200" dirty="0">
                <a:latin typeface="Arial Rounded MT Bold" panose="020F0704030504030204" pitchFamily="34" charset="0"/>
              </a:rPr>
              <a:t>2) Create project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	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	- Terminal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8DA3E2-A0B3-4386-B7DB-5EDB11B7E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447165"/>
            <a:ext cx="5829300" cy="762000"/>
          </a:xfrm>
          <a:prstGeom prst="rect">
            <a:avLst/>
          </a:prstGeom>
        </p:spPr>
      </p:pic>
      <p:sp>
        <p:nvSpPr>
          <p:cNvPr id="9" name="Google Shape;54;p11">
            <a:extLst>
              <a:ext uri="{FF2B5EF4-FFF2-40B4-BE49-F238E27FC236}">
                <a16:creationId xmlns:a16="http://schemas.microsoft.com/office/drawing/2014/main" id="{7A9B71DC-4074-4A2D-AD5B-392F670B1B2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555523" y="57150"/>
            <a:ext cx="15240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Segoe Print" panose="02000600000000000000" pitchFamily="2" charset="0"/>
              </a:rPr>
              <a:t>3. Development</a:t>
            </a:r>
            <a:endParaRPr sz="14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089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6DEC5-1977-41CB-B803-2AB816272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 r="72651"/>
          <a:stretch/>
        </p:blipFill>
        <p:spPr>
          <a:xfrm>
            <a:off x="76200" y="57150"/>
            <a:ext cx="533400" cy="5734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4;p11">
            <a:extLst>
              <a:ext uri="{FF2B5EF4-FFF2-40B4-BE49-F238E27FC236}">
                <a16:creationId xmlns:a16="http://schemas.microsoft.com/office/drawing/2014/main" id="{FABBCD2B-84EC-40DC-9089-1698B04AEC0D}"/>
              </a:ext>
            </a:extLst>
          </p:cNvPr>
          <p:cNvSpPr txBox="1">
            <a:spLocks/>
          </p:cNvSpPr>
          <p:nvPr/>
        </p:nvSpPr>
        <p:spPr>
          <a:xfrm>
            <a:off x="7555523" y="57150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algn="ctr"/>
            <a:r>
              <a:rPr lang="en-US" sz="1400" dirty="0">
                <a:latin typeface="Segoe Print" panose="02000600000000000000" pitchFamily="2" charset="0"/>
              </a:rPr>
              <a:t>3. Development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3A5FC3-8443-482F-9461-EE5E205A8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364109"/>
            <a:ext cx="6553200" cy="4731515"/>
          </a:xfrm>
          <a:prstGeom prst="rect">
            <a:avLst/>
          </a:prstGeom>
        </p:spPr>
      </p:pic>
      <p:sp>
        <p:nvSpPr>
          <p:cNvPr id="10" name="Google Shape;54;p11">
            <a:extLst>
              <a:ext uri="{FF2B5EF4-FFF2-40B4-BE49-F238E27FC236}">
                <a16:creationId xmlns:a16="http://schemas.microsoft.com/office/drawing/2014/main" id="{D93C9F86-5CCA-4FAE-BF48-40A28FD55EE8}"/>
              </a:ext>
            </a:extLst>
          </p:cNvPr>
          <p:cNvSpPr txBox="1">
            <a:spLocks/>
          </p:cNvSpPr>
          <p:nvPr/>
        </p:nvSpPr>
        <p:spPr>
          <a:xfrm>
            <a:off x="762000" y="895350"/>
            <a:ext cx="1075592" cy="573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-US" sz="3200" dirty="0">
                <a:latin typeface="Arial Rounded MT Bold" panose="020F0704030504030204" pitchFamily="34" charset="0"/>
              </a:rPr>
              <a:t>- IDE</a:t>
            </a:r>
          </a:p>
        </p:txBody>
      </p:sp>
    </p:spTree>
    <p:extLst>
      <p:ext uri="{BB962C8B-B14F-4D97-AF65-F5344CB8AC3E}">
        <p14:creationId xmlns:p14="http://schemas.microsoft.com/office/powerpoint/2010/main" val="3597906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6DEC5-1977-41CB-B803-2AB816272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 r="72651"/>
          <a:stretch/>
        </p:blipFill>
        <p:spPr>
          <a:xfrm>
            <a:off x="76200" y="57150"/>
            <a:ext cx="533400" cy="5734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4;p11">
            <a:extLst>
              <a:ext uri="{FF2B5EF4-FFF2-40B4-BE49-F238E27FC236}">
                <a16:creationId xmlns:a16="http://schemas.microsoft.com/office/drawing/2014/main" id="{E586293B-32FE-43E1-881C-DD10ABB0718C}"/>
              </a:ext>
            </a:extLst>
          </p:cNvPr>
          <p:cNvSpPr txBox="1">
            <a:spLocks/>
          </p:cNvSpPr>
          <p:nvPr/>
        </p:nvSpPr>
        <p:spPr>
          <a:xfrm>
            <a:off x="372208" y="742950"/>
            <a:ext cx="3429000" cy="573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-US" sz="3200" dirty="0">
                <a:latin typeface="Arial Rounded MT Bold" panose="020F0704030504030204" pitchFamily="34" charset="0"/>
              </a:rPr>
              <a:t>3) Run &amp; Debug</a:t>
            </a:r>
          </a:p>
        </p:txBody>
      </p:sp>
      <p:sp>
        <p:nvSpPr>
          <p:cNvPr id="9" name="Google Shape;54;p11">
            <a:extLst>
              <a:ext uri="{FF2B5EF4-FFF2-40B4-BE49-F238E27FC236}">
                <a16:creationId xmlns:a16="http://schemas.microsoft.com/office/drawing/2014/main" id="{F9B43D5A-D663-4D42-99FB-2E24FF7998D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555523" y="57150"/>
            <a:ext cx="15240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Segoe Print" panose="02000600000000000000" pitchFamily="2" charset="0"/>
              </a:rPr>
              <a:t>3. Development</a:t>
            </a:r>
            <a:endParaRPr sz="1400" dirty="0">
              <a:latin typeface="Segoe Print" panose="020006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799366-C4FF-429D-8339-F6F8DAC4C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038350"/>
            <a:ext cx="9003323" cy="1956062"/>
          </a:xfrm>
          <a:prstGeom prst="rect">
            <a:avLst/>
          </a:prstGeom>
        </p:spPr>
      </p:pic>
      <p:sp>
        <p:nvSpPr>
          <p:cNvPr id="12" name="Google Shape;54;p11">
            <a:extLst>
              <a:ext uri="{FF2B5EF4-FFF2-40B4-BE49-F238E27FC236}">
                <a16:creationId xmlns:a16="http://schemas.microsoft.com/office/drawing/2014/main" id="{C5421C9D-445D-4036-A51F-B142F0E598A2}"/>
              </a:ext>
            </a:extLst>
          </p:cNvPr>
          <p:cNvSpPr txBox="1">
            <a:spLocks/>
          </p:cNvSpPr>
          <p:nvPr/>
        </p:nvSpPr>
        <p:spPr>
          <a:xfrm>
            <a:off x="762000" y="1428751"/>
            <a:ext cx="1151792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-US" sz="3200" dirty="0">
                <a:latin typeface="Arial Rounded MT Bold" panose="020F0704030504030204" pitchFamily="34" charset="0"/>
              </a:rPr>
              <a:t>- IDE</a:t>
            </a:r>
          </a:p>
        </p:txBody>
      </p:sp>
      <p:sp>
        <p:nvSpPr>
          <p:cNvPr id="13" name="Google Shape;54;p11">
            <a:extLst>
              <a:ext uri="{FF2B5EF4-FFF2-40B4-BE49-F238E27FC236}">
                <a16:creationId xmlns:a16="http://schemas.microsoft.com/office/drawing/2014/main" id="{B336E6F4-D024-4BBC-9E7D-E4513E4D442D}"/>
              </a:ext>
            </a:extLst>
          </p:cNvPr>
          <p:cNvSpPr txBox="1">
            <a:spLocks/>
          </p:cNvSpPr>
          <p:nvPr/>
        </p:nvSpPr>
        <p:spPr>
          <a:xfrm>
            <a:off x="762000" y="4324350"/>
            <a:ext cx="2057400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-US" sz="3200" dirty="0">
                <a:latin typeface="Arial Rounded MT Bold" panose="020F0704030504030204" pitchFamily="34" charset="0"/>
              </a:rPr>
              <a:t>- Terminal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FA5F72-1939-46EB-B4E5-6F4689D584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4324350"/>
            <a:ext cx="27241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5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6DEC5-1977-41CB-B803-2AB816272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 r="72651"/>
          <a:stretch/>
        </p:blipFill>
        <p:spPr>
          <a:xfrm>
            <a:off x="76200" y="57150"/>
            <a:ext cx="533400" cy="5734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4;p11">
            <a:extLst>
              <a:ext uri="{FF2B5EF4-FFF2-40B4-BE49-F238E27FC236}">
                <a16:creationId xmlns:a16="http://schemas.microsoft.com/office/drawing/2014/main" id="{E586293B-32FE-43E1-881C-DD10ABB0718C}"/>
              </a:ext>
            </a:extLst>
          </p:cNvPr>
          <p:cNvSpPr txBox="1">
            <a:spLocks/>
          </p:cNvSpPr>
          <p:nvPr/>
        </p:nvSpPr>
        <p:spPr>
          <a:xfrm>
            <a:off x="372208" y="742950"/>
            <a:ext cx="4199792" cy="573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-US" sz="3200" dirty="0">
                <a:latin typeface="Arial Rounded MT Bold" panose="020F0704030504030204" pitchFamily="34" charset="0"/>
              </a:rPr>
              <a:t>4) Project Structure</a:t>
            </a:r>
          </a:p>
        </p:txBody>
      </p:sp>
      <p:sp>
        <p:nvSpPr>
          <p:cNvPr id="9" name="Google Shape;54;p11">
            <a:extLst>
              <a:ext uri="{FF2B5EF4-FFF2-40B4-BE49-F238E27FC236}">
                <a16:creationId xmlns:a16="http://schemas.microsoft.com/office/drawing/2014/main" id="{F9B43D5A-D663-4D42-99FB-2E24FF7998D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555523" y="57150"/>
            <a:ext cx="15240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Segoe Print" panose="02000600000000000000" pitchFamily="2" charset="0"/>
              </a:rPr>
              <a:t>3. Development</a:t>
            </a:r>
            <a:endParaRPr sz="1400" dirty="0">
              <a:latin typeface="Segoe Print" panose="02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DCB969-16EC-4232-8158-F03651A82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0"/>
            <a:ext cx="27311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9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6DEC5-1977-41CB-B803-2AB816272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 r="72651"/>
          <a:stretch/>
        </p:blipFill>
        <p:spPr>
          <a:xfrm>
            <a:off x="76200" y="57150"/>
            <a:ext cx="533400" cy="5734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4;p11">
            <a:extLst>
              <a:ext uri="{FF2B5EF4-FFF2-40B4-BE49-F238E27FC236}">
                <a16:creationId xmlns:a16="http://schemas.microsoft.com/office/drawing/2014/main" id="{E586293B-32FE-43E1-881C-DD10ABB0718C}"/>
              </a:ext>
            </a:extLst>
          </p:cNvPr>
          <p:cNvSpPr txBox="1">
            <a:spLocks/>
          </p:cNvSpPr>
          <p:nvPr/>
        </p:nvSpPr>
        <p:spPr>
          <a:xfrm>
            <a:off x="372208" y="742950"/>
            <a:ext cx="4199792" cy="573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-US" sz="3200" dirty="0">
                <a:latin typeface="Arial Rounded MT Bold" panose="020F0704030504030204" pitchFamily="34" charset="0"/>
              </a:rPr>
              <a:t>5) </a:t>
            </a:r>
            <a:r>
              <a:rPr lang="en-US" sz="3200" dirty="0" err="1">
                <a:latin typeface="Arial Rounded MT Bold" panose="020F0704030504030204" pitchFamily="34" charset="0"/>
              </a:rPr>
              <a:t>pubspec.yaml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  <p:sp>
        <p:nvSpPr>
          <p:cNvPr id="9" name="Google Shape;54;p11">
            <a:extLst>
              <a:ext uri="{FF2B5EF4-FFF2-40B4-BE49-F238E27FC236}">
                <a16:creationId xmlns:a16="http://schemas.microsoft.com/office/drawing/2014/main" id="{F9B43D5A-D663-4D42-99FB-2E24FF7998D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555523" y="57150"/>
            <a:ext cx="15240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Segoe Print" panose="02000600000000000000" pitchFamily="2" charset="0"/>
              </a:rPr>
              <a:t>3. Development</a:t>
            </a:r>
            <a:endParaRPr sz="1400" dirty="0">
              <a:latin typeface="Segoe Print" panose="02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82DF2C-A639-49AA-A60D-DC120EA93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1950"/>
            <a:ext cx="445985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81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6DEC5-1977-41CB-B803-2AB816272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 r="72651"/>
          <a:stretch/>
        </p:blipFill>
        <p:spPr>
          <a:xfrm>
            <a:off x="76200" y="57150"/>
            <a:ext cx="533400" cy="5734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4;p11">
            <a:extLst>
              <a:ext uri="{FF2B5EF4-FFF2-40B4-BE49-F238E27FC236}">
                <a16:creationId xmlns:a16="http://schemas.microsoft.com/office/drawing/2014/main" id="{E586293B-32FE-43E1-881C-DD10ABB0718C}"/>
              </a:ext>
            </a:extLst>
          </p:cNvPr>
          <p:cNvSpPr txBox="1">
            <a:spLocks/>
          </p:cNvSpPr>
          <p:nvPr/>
        </p:nvSpPr>
        <p:spPr>
          <a:xfrm>
            <a:off x="372208" y="742950"/>
            <a:ext cx="2904392" cy="573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-US" sz="3200" dirty="0">
                <a:latin typeface="Arial Rounded MT Bold" panose="020F0704030504030204" pitchFamily="34" charset="0"/>
              </a:rPr>
              <a:t>6) Hello World</a:t>
            </a:r>
          </a:p>
        </p:txBody>
      </p:sp>
      <p:sp>
        <p:nvSpPr>
          <p:cNvPr id="9" name="Google Shape;54;p11">
            <a:extLst>
              <a:ext uri="{FF2B5EF4-FFF2-40B4-BE49-F238E27FC236}">
                <a16:creationId xmlns:a16="http://schemas.microsoft.com/office/drawing/2014/main" id="{F9B43D5A-D663-4D42-99FB-2E24FF7998D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555523" y="57150"/>
            <a:ext cx="15240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Segoe Print" panose="02000600000000000000" pitchFamily="2" charset="0"/>
              </a:rPr>
              <a:t>3. Development</a:t>
            </a:r>
            <a:endParaRPr sz="1400" dirty="0">
              <a:latin typeface="Segoe Print" panose="020006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7406DB-0B23-4CC4-8208-F945D1DCF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584472"/>
            <a:ext cx="4114800" cy="45018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517C2F-206B-4178-85B4-0C6D81B165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562100"/>
            <a:ext cx="1877976" cy="3505200"/>
          </a:xfrm>
          <a:prstGeom prst="rect">
            <a:avLst/>
          </a:prstGeom>
        </p:spPr>
      </p:pic>
      <p:sp>
        <p:nvSpPr>
          <p:cNvPr id="8" name="Google Shape;54;p11">
            <a:extLst>
              <a:ext uri="{FF2B5EF4-FFF2-40B4-BE49-F238E27FC236}">
                <a16:creationId xmlns:a16="http://schemas.microsoft.com/office/drawing/2014/main" id="{18C52829-7BC9-49C1-9896-C6206B8CE9F1}"/>
              </a:ext>
            </a:extLst>
          </p:cNvPr>
          <p:cNvSpPr txBox="1">
            <a:spLocks/>
          </p:cNvSpPr>
          <p:nvPr/>
        </p:nvSpPr>
        <p:spPr>
          <a:xfrm>
            <a:off x="4953000" y="331560"/>
            <a:ext cx="120161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-US" sz="1400" dirty="0">
                <a:latin typeface="Arial Rounded MT Bold" panose="020F0704030504030204" pitchFamily="34" charset="0"/>
              </a:rPr>
              <a:t>lib/</a:t>
            </a:r>
            <a:r>
              <a:rPr lang="en-US" sz="1400" dirty="0" err="1">
                <a:latin typeface="Arial Rounded MT Bold" panose="020F0704030504030204" pitchFamily="34" charset="0"/>
              </a:rPr>
              <a:t>main.dart</a:t>
            </a:r>
            <a:endParaRPr lang="en-US" sz="1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718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6DEC5-1977-41CB-B803-2AB816272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 r="72651"/>
          <a:stretch/>
        </p:blipFill>
        <p:spPr>
          <a:xfrm>
            <a:off x="76200" y="57150"/>
            <a:ext cx="533400" cy="5734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4;p11">
            <a:extLst>
              <a:ext uri="{FF2B5EF4-FFF2-40B4-BE49-F238E27FC236}">
                <a16:creationId xmlns:a16="http://schemas.microsoft.com/office/drawing/2014/main" id="{E586293B-32FE-43E1-881C-DD10ABB0718C}"/>
              </a:ext>
            </a:extLst>
          </p:cNvPr>
          <p:cNvSpPr txBox="1">
            <a:spLocks/>
          </p:cNvSpPr>
          <p:nvPr/>
        </p:nvSpPr>
        <p:spPr>
          <a:xfrm>
            <a:off x="372207" y="742950"/>
            <a:ext cx="3818793" cy="573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-US" sz="3200" dirty="0">
                <a:latin typeface="Arial Rounded MT Bold" panose="020F0704030504030204" pitchFamily="34" charset="0"/>
              </a:rPr>
              <a:t>7) UI Design Tricks</a:t>
            </a:r>
          </a:p>
        </p:txBody>
      </p:sp>
      <p:sp>
        <p:nvSpPr>
          <p:cNvPr id="9" name="Google Shape;54;p11">
            <a:extLst>
              <a:ext uri="{FF2B5EF4-FFF2-40B4-BE49-F238E27FC236}">
                <a16:creationId xmlns:a16="http://schemas.microsoft.com/office/drawing/2014/main" id="{F9B43D5A-D663-4D42-99FB-2E24FF7998D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555523" y="57150"/>
            <a:ext cx="15240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Segoe Print" panose="02000600000000000000" pitchFamily="2" charset="0"/>
              </a:rPr>
              <a:t>3. Development</a:t>
            </a:r>
            <a:endParaRPr sz="1400" dirty="0">
              <a:latin typeface="Segoe Print" panose="02000600000000000000" pitchFamily="2" charset="0"/>
            </a:endParaRPr>
          </a:p>
        </p:txBody>
      </p:sp>
      <p:sp>
        <p:nvSpPr>
          <p:cNvPr id="8" name="Google Shape;54;p11">
            <a:extLst>
              <a:ext uri="{FF2B5EF4-FFF2-40B4-BE49-F238E27FC236}">
                <a16:creationId xmlns:a16="http://schemas.microsoft.com/office/drawing/2014/main" id="{18C52829-7BC9-49C1-9896-C6206B8CE9F1}"/>
              </a:ext>
            </a:extLst>
          </p:cNvPr>
          <p:cNvSpPr txBox="1">
            <a:spLocks/>
          </p:cNvSpPr>
          <p:nvPr/>
        </p:nvSpPr>
        <p:spPr>
          <a:xfrm>
            <a:off x="1219200" y="1998302"/>
            <a:ext cx="6705600" cy="573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-US" sz="2800" dirty="0">
                <a:latin typeface="Arial Rounded MT Bold" panose="020F0704030504030204" pitchFamily="34" charset="0"/>
              </a:rPr>
              <a:t>- </a:t>
            </a:r>
            <a:r>
              <a:rPr lang="en-US" sz="2800" b="0" dirty="0" err="1">
                <a:latin typeface="Arial Rounded MT Bold" panose="020F0704030504030204" pitchFamily="34" charset="0"/>
              </a:rPr>
              <a:t>State</a:t>
            </a:r>
            <a:r>
              <a:rPr lang="en-US" sz="2800" dirty="0" err="1">
                <a:latin typeface="Arial Rounded MT Bold" panose="020F0704030504030204" pitchFamily="34" charset="0"/>
              </a:rPr>
              <a:t>ful</a:t>
            </a:r>
            <a:r>
              <a:rPr lang="en-US" sz="2800" b="0" dirty="0" err="1">
                <a:latin typeface="Arial Rounded MT Bold" panose="020F0704030504030204" pitchFamily="34" charset="0"/>
              </a:rPr>
              <a:t>Widget</a:t>
            </a:r>
            <a:r>
              <a:rPr lang="en-US" sz="2800" b="0" dirty="0">
                <a:latin typeface="Arial Rounded MT Bold" panose="020F0704030504030204" pitchFamily="34" charset="0"/>
              </a:rPr>
              <a:t>  vs  </a:t>
            </a:r>
            <a:r>
              <a:rPr lang="en-US" sz="2800" b="0" dirty="0" err="1">
                <a:latin typeface="Arial Rounded MT Bold" panose="020F0704030504030204" pitchFamily="34" charset="0"/>
              </a:rPr>
              <a:t>State</a:t>
            </a:r>
            <a:r>
              <a:rPr lang="en-US" sz="2800" dirty="0" err="1">
                <a:latin typeface="Arial Rounded MT Bold" panose="020F0704030504030204" pitchFamily="34" charset="0"/>
              </a:rPr>
              <a:t>less</a:t>
            </a:r>
            <a:r>
              <a:rPr lang="en-US" sz="2800" b="0" dirty="0" err="1">
                <a:latin typeface="Arial Rounded MT Bold" panose="020F0704030504030204" pitchFamily="34" charset="0"/>
              </a:rPr>
              <a:t>Widget</a:t>
            </a:r>
            <a:endParaRPr lang="en-US" sz="2800" b="0" dirty="0">
              <a:latin typeface="Arial Rounded MT Bold" panose="020F0704030504030204" pitchFamily="34" charset="0"/>
            </a:endParaRPr>
          </a:p>
        </p:txBody>
      </p:sp>
      <p:sp>
        <p:nvSpPr>
          <p:cNvPr id="10" name="Google Shape;54;p11">
            <a:extLst>
              <a:ext uri="{FF2B5EF4-FFF2-40B4-BE49-F238E27FC236}">
                <a16:creationId xmlns:a16="http://schemas.microsoft.com/office/drawing/2014/main" id="{46FC84E9-C314-44C4-B9E1-88065FCDC9F9}"/>
              </a:ext>
            </a:extLst>
          </p:cNvPr>
          <p:cNvSpPr txBox="1">
            <a:spLocks/>
          </p:cNvSpPr>
          <p:nvPr/>
        </p:nvSpPr>
        <p:spPr>
          <a:xfrm>
            <a:off x="1219200" y="2607902"/>
            <a:ext cx="6705600" cy="573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-US" sz="2800" b="0" dirty="0">
                <a:latin typeface="Arial Rounded MT Bold" panose="020F0704030504030204" pitchFamily="34" charset="0"/>
              </a:rPr>
              <a:t>- Flutter Widget vs Web UI</a:t>
            </a:r>
          </a:p>
        </p:txBody>
      </p:sp>
      <p:sp>
        <p:nvSpPr>
          <p:cNvPr id="7" name="Google Shape;54;p11">
            <a:extLst>
              <a:ext uri="{FF2B5EF4-FFF2-40B4-BE49-F238E27FC236}">
                <a16:creationId xmlns:a16="http://schemas.microsoft.com/office/drawing/2014/main" id="{3EF46C24-EB1B-47BC-8F78-5FAD4F1377DD}"/>
              </a:ext>
            </a:extLst>
          </p:cNvPr>
          <p:cNvSpPr txBox="1">
            <a:spLocks/>
          </p:cNvSpPr>
          <p:nvPr/>
        </p:nvSpPr>
        <p:spPr>
          <a:xfrm>
            <a:off x="1219200" y="3181350"/>
            <a:ext cx="6705600" cy="573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-US" sz="2800" b="0" dirty="0">
                <a:latin typeface="Arial Rounded MT Bold" panose="020F0704030504030204" pitchFamily="34" charset="0"/>
              </a:rPr>
              <a:t>- Main layout Widgets</a:t>
            </a:r>
          </a:p>
        </p:txBody>
      </p:sp>
    </p:spTree>
    <p:extLst>
      <p:ext uri="{BB962C8B-B14F-4D97-AF65-F5344CB8AC3E}">
        <p14:creationId xmlns:p14="http://schemas.microsoft.com/office/powerpoint/2010/main" val="3383619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6DEC5-1977-41CB-B803-2AB816272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 r="72651"/>
          <a:stretch/>
        </p:blipFill>
        <p:spPr>
          <a:xfrm>
            <a:off x="76200" y="57150"/>
            <a:ext cx="533400" cy="57344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54;p11">
            <a:extLst>
              <a:ext uri="{FF2B5EF4-FFF2-40B4-BE49-F238E27FC236}">
                <a16:creationId xmlns:a16="http://schemas.microsoft.com/office/drawing/2014/main" id="{F9B43D5A-D663-4D42-99FB-2E24FF7998D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555523" y="57150"/>
            <a:ext cx="15240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Segoe Print" panose="02000600000000000000" pitchFamily="2" charset="0"/>
              </a:rPr>
              <a:t>3. Development</a:t>
            </a:r>
            <a:endParaRPr sz="1400" dirty="0">
              <a:latin typeface="Segoe Print" panose="02000600000000000000" pitchFamily="2" charset="0"/>
            </a:endParaRPr>
          </a:p>
        </p:txBody>
      </p:sp>
      <p:sp>
        <p:nvSpPr>
          <p:cNvPr id="8" name="Google Shape;54;p11">
            <a:extLst>
              <a:ext uri="{FF2B5EF4-FFF2-40B4-BE49-F238E27FC236}">
                <a16:creationId xmlns:a16="http://schemas.microsoft.com/office/drawing/2014/main" id="{18C52829-7BC9-49C1-9896-C6206B8CE9F1}"/>
              </a:ext>
            </a:extLst>
          </p:cNvPr>
          <p:cNvSpPr txBox="1">
            <a:spLocks/>
          </p:cNvSpPr>
          <p:nvPr/>
        </p:nvSpPr>
        <p:spPr>
          <a:xfrm>
            <a:off x="820615" y="447252"/>
            <a:ext cx="6705600" cy="573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-US" sz="2800" dirty="0">
                <a:latin typeface="Arial Rounded MT Bold" panose="020F0704030504030204" pitchFamily="34" charset="0"/>
              </a:rPr>
              <a:t>- </a:t>
            </a:r>
            <a:r>
              <a:rPr lang="en-US" sz="2800" b="0" dirty="0" err="1">
                <a:latin typeface="Arial Rounded MT Bold" panose="020F0704030504030204" pitchFamily="34" charset="0"/>
              </a:rPr>
              <a:t>State</a:t>
            </a:r>
            <a:r>
              <a:rPr lang="en-US" sz="2800" dirty="0" err="1">
                <a:latin typeface="Arial Rounded MT Bold" panose="020F0704030504030204" pitchFamily="34" charset="0"/>
              </a:rPr>
              <a:t>ful</a:t>
            </a:r>
            <a:r>
              <a:rPr lang="en-US" sz="2800" b="0" dirty="0" err="1">
                <a:latin typeface="Arial Rounded MT Bold" panose="020F0704030504030204" pitchFamily="34" charset="0"/>
              </a:rPr>
              <a:t>Widget</a:t>
            </a:r>
            <a:r>
              <a:rPr lang="en-US" sz="2800" b="0" dirty="0">
                <a:latin typeface="Arial Rounded MT Bold" panose="020F0704030504030204" pitchFamily="34" charset="0"/>
              </a:rPr>
              <a:t>  vs  </a:t>
            </a:r>
            <a:r>
              <a:rPr lang="en-US" sz="2800" b="0" dirty="0" err="1">
                <a:latin typeface="Arial Rounded MT Bold" panose="020F0704030504030204" pitchFamily="34" charset="0"/>
              </a:rPr>
              <a:t>State</a:t>
            </a:r>
            <a:r>
              <a:rPr lang="en-US" sz="2800" dirty="0" err="1">
                <a:latin typeface="Arial Rounded MT Bold" panose="020F0704030504030204" pitchFamily="34" charset="0"/>
              </a:rPr>
              <a:t>less</a:t>
            </a:r>
            <a:r>
              <a:rPr lang="en-US" sz="2800" b="0" dirty="0" err="1">
                <a:latin typeface="Arial Rounded MT Bold" panose="020F0704030504030204" pitchFamily="34" charset="0"/>
              </a:rPr>
              <a:t>Widget</a:t>
            </a:r>
            <a:endParaRPr lang="en-US" sz="2800" b="0" dirty="0">
              <a:latin typeface="Arial Rounded MT Bold" panose="020F07040305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569147-3465-48AD-8679-1B34CED4F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646" y="1885950"/>
            <a:ext cx="4390292" cy="21910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5808AD-077D-4819-98FC-92A7671CFC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54" y="968373"/>
            <a:ext cx="4542296" cy="411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72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6DEC5-1977-41CB-B803-2AB816272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 r="72651"/>
          <a:stretch/>
        </p:blipFill>
        <p:spPr>
          <a:xfrm>
            <a:off x="76200" y="57150"/>
            <a:ext cx="533400" cy="57344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54;p11">
            <a:extLst>
              <a:ext uri="{FF2B5EF4-FFF2-40B4-BE49-F238E27FC236}">
                <a16:creationId xmlns:a16="http://schemas.microsoft.com/office/drawing/2014/main" id="{F9B43D5A-D663-4D42-99FB-2E24FF7998D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555523" y="57150"/>
            <a:ext cx="15240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Segoe Print" panose="02000600000000000000" pitchFamily="2" charset="0"/>
              </a:rPr>
              <a:t>3. Development</a:t>
            </a:r>
            <a:endParaRPr sz="1400" dirty="0">
              <a:latin typeface="Segoe Print" panose="02000600000000000000" pitchFamily="2" charset="0"/>
            </a:endParaRPr>
          </a:p>
        </p:txBody>
      </p:sp>
      <p:sp>
        <p:nvSpPr>
          <p:cNvPr id="8" name="Google Shape;54;p11">
            <a:extLst>
              <a:ext uri="{FF2B5EF4-FFF2-40B4-BE49-F238E27FC236}">
                <a16:creationId xmlns:a16="http://schemas.microsoft.com/office/drawing/2014/main" id="{18C52829-7BC9-49C1-9896-C6206B8CE9F1}"/>
              </a:ext>
            </a:extLst>
          </p:cNvPr>
          <p:cNvSpPr txBox="1">
            <a:spLocks/>
          </p:cNvSpPr>
          <p:nvPr/>
        </p:nvSpPr>
        <p:spPr>
          <a:xfrm>
            <a:off x="820615" y="447252"/>
            <a:ext cx="6705600" cy="573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-US" sz="2800" dirty="0">
                <a:latin typeface="Arial Rounded MT Bold" panose="020F0704030504030204" pitchFamily="34" charset="0"/>
              </a:rPr>
              <a:t>- Flutter widget vs Web UI</a:t>
            </a:r>
            <a:endParaRPr lang="en-US" sz="2800" b="0" dirty="0">
              <a:latin typeface="Arial Rounded MT Bold" panose="020F07040305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9A76CA-A5F0-4CAD-945A-A629E55F6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188" y="1424353"/>
            <a:ext cx="4321581" cy="22947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B10762-96C5-4885-8E2B-AFCB1341A8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428750"/>
            <a:ext cx="4495800" cy="362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86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4;p11">
            <a:extLst>
              <a:ext uri="{FF2B5EF4-FFF2-40B4-BE49-F238E27FC236}">
                <a16:creationId xmlns:a16="http://schemas.microsoft.com/office/drawing/2014/main" id="{9E33A585-ED52-4B7C-9BC6-6216E2C5CFB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000" y="634009"/>
            <a:ext cx="7010400" cy="6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latin typeface="Segoe Print" panose="02000600000000000000" pitchFamily="2" charset="0"/>
              </a:rPr>
              <a:t>Overview</a:t>
            </a:r>
            <a:endParaRPr sz="4800" dirty="0">
              <a:latin typeface="Segoe Print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46DEC5-1977-41CB-B803-2AB816272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 r="72651"/>
          <a:stretch/>
        </p:blipFill>
        <p:spPr>
          <a:xfrm>
            <a:off x="76200" y="57150"/>
            <a:ext cx="533400" cy="5734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4;p11">
            <a:extLst>
              <a:ext uri="{FF2B5EF4-FFF2-40B4-BE49-F238E27FC236}">
                <a16:creationId xmlns:a16="http://schemas.microsoft.com/office/drawing/2014/main" id="{E586293B-32FE-43E1-881C-DD10ABB0718C}"/>
              </a:ext>
            </a:extLst>
          </p:cNvPr>
          <p:cNvSpPr txBox="1">
            <a:spLocks/>
          </p:cNvSpPr>
          <p:nvPr/>
        </p:nvSpPr>
        <p:spPr>
          <a:xfrm>
            <a:off x="3048000" y="1885950"/>
            <a:ext cx="37338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-US" sz="3600" b="0" dirty="0">
                <a:latin typeface="Arial Rounded MT Bold" panose="020F0704030504030204" pitchFamily="34" charset="0"/>
              </a:rPr>
              <a:t>1. Concept</a:t>
            </a:r>
          </a:p>
          <a:p>
            <a:r>
              <a:rPr lang="en-US" sz="3600" b="0" dirty="0">
                <a:latin typeface="Arial Rounded MT Bold" panose="020F0704030504030204" pitchFamily="34" charset="0"/>
              </a:rPr>
              <a:t>2. Architecture</a:t>
            </a:r>
          </a:p>
          <a:p>
            <a:r>
              <a:rPr lang="en-US" sz="3600" b="0" dirty="0">
                <a:latin typeface="Arial Rounded MT Bold" panose="020F0704030504030204" pitchFamily="34" charset="0"/>
              </a:rPr>
              <a:t>3. Development</a:t>
            </a:r>
          </a:p>
          <a:p>
            <a:r>
              <a:rPr lang="en-US" sz="3600" b="0" dirty="0">
                <a:latin typeface="Arial Rounded MT Bold" panose="020F0704030504030204" pitchFamily="34" charset="0"/>
              </a:rPr>
              <a:t>4. Pros &amp; Cons</a:t>
            </a:r>
          </a:p>
        </p:txBody>
      </p:sp>
    </p:spTree>
    <p:extLst>
      <p:ext uri="{BB962C8B-B14F-4D97-AF65-F5344CB8AC3E}">
        <p14:creationId xmlns:p14="http://schemas.microsoft.com/office/powerpoint/2010/main" val="3658577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6DEC5-1977-41CB-B803-2AB816272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 r="72651"/>
          <a:stretch/>
        </p:blipFill>
        <p:spPr>
          <a:xfrm>
            <a:off x="76200" y="57150"/>
            <a:ext cx="533400" cy="57344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54;p11">
            <a:extLst>
              <a:ext uri="{FF2B5EF4-FFF2-40B4-BE49-F238E27FC236}">
                <a16:creationId xmlns:a16="http://schemas.microsoft.com/office/drawing/2014/main" id="{F9B43D5A-D663-4D42-99FB-2E24FF7998D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555523" y="57150"/>
            <a:ext cx="15240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Segoe Print" panose="02000600000000000000" pitchFamily="2" charset="0"/>
              </a:rPr>
              <a:t>3. Development</a:t>
            </a:r>
            <a:endParaRPr sz="1400" dirty="0">
              <a:latin typeface="Segoe Print" panose="02000600000000000000" pitchFamily="2" charset="0"/>
            </a:endParaRPr>
          </a:p>
        </p:txBody>
      </p:sp>
      <p:sp>
        <p:nvSpPr>
          <p:cNvPr id="8" name="Google Shape;54;p11">
            <a:extLst>
              <a:ext uri="{FF2B5EF4-FFF2-40B4-BE49-F238E27FC236}">
                <a16:creationId xmlns:a16="http://schemas.microsoft.com/office/drawing/2014/main" id="{18C52829-7BC9-49C1-9896-C6206B8CE9F1}"/>
              </a:ext>
            </a:extLst>
          </p:cNvPr>
          <p:cNvSpPr txBox="1">
            <a:spLocks/>
          </p:cNvSpPr>
          <p:nvPr/>
        </p:nvSpPr>
        <p:spPr>
          <a:xfrm>
            <a:off x="820615" y="447252"/>
            <a:ext cx="6705600" cy="573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-US" sz="2800" dirty="0">
                <a:latin typeface="Arial Rounded MT Bold" panose="020F0704030504030204" pitchFamily="34" charset="0"/>
              </a:rPr>
              <a:t>- Main Layout Widgets</a:t>
            </a:r>
            <a:endParaRPr lang="en-US" sz="2800" b="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0E0F1D-F1C3-4B2F-8135-512B59565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733550"/>
            <a:ext cx="3587262" cy="2478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EDB543-BAB7-48E1-BFB0-207077538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9402" y="1020700"/>
            <a:ext cx="3591054" cy="2644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8418D2-1D6B-4170-BF3F-A07DE1CE4F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0" y="3886036"/>
            <a:ext cx="2312259" cy="11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91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6DEC5-1977-41CB-B803-2AB816272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 r="72651"/>
          <a:stretch/>
        </p:blipFill>
        <p:spPr>
          <a:xfrm>
            <a:off x="76200" y="57150"/>
            <a:ext cx="533400" cy="5734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4;p11">
            <a:extLst>
              <a:ext uri="{FF2B5EF4-FFF2-40B4-BE49-F238E27FC236}">
                <a16:creationId xmlns:a16="http://schemas.microsoft.com/office/drawing/2014/main" id="{4451AC26-33EA-46DA-AF8D-E7D6E823A1F6}"/>
              </a:ext>
            </a:extLst>
          </p:cNvPr>
          <p:cNvSpPr txBox="1">
            <a:spLocks/>
          </p:cNvSpPr>
          <p:nvPr/>
        </p:nvSpPr>
        <p:spPr>
          <a:xfrm>
            <a:off x="990600" y="2114550"/>
            <a:ext cx="7010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algn="ctr"/>
            <a:r>
              <a:rPr lang="en-US" sz="4800" dirty="0">
                <a:latin typeface="Segoe Print" panose="02000600000000000000" pitchFamily="2" charset="0"/>
              </a:rPr>
              <a:t>4. Pros and Cons</a:t>
            </a:r>
          </a:p>
        </p:txBody>
      </p:sp>
    </p:spTree>
    <p:extLst>
      <p:ext uri="{BB962C8B-B14F-4D97-AF65-F5344CB8AC3E}">
        <p14:creationId xmlns:p14="http://schemas.microsoft.com/office/powerpoint/2010/main" val="337273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6DEC5-1977-41CB-B803-2AB816272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 r="72651"/>
          <a:stretch/>
        </p:blipFill>
        <p:spPr>
          <a:xfrm>
            <a:off x="76200" y="57150"/>
            <a:ext cx="533400" cy="57344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54;p11">
            <a:extLst>
              <a:ext uri="{FF2B5EF4-FFF2-40B4-BE49-F238E27FC236}">
                <a16:creationId xmlns:a16="http://schemas.microsoft.com/office/drawing/2014/main" id="{F9B43D5A-D663-4D42-99FB-2E24FF7998D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555523" y="57150"/>
            <a:ext cx="15240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Segoe Print" panose="02000600000000000000" pitchFamily="2" charset="0"/>
              </a:rPr>
              <a:t>4. Pros &amp; Cons</a:t>
            </a:r>
            <a:endParaRPr sz="1400" dirty="0">
              <a:latin typeface="Segoe Print" panose="02000600000000000000" pitchFamily="2" charset="0"/>
            </a:endParaRPr>
          </a:p>
        </p:txBody>
      </p:sp>
      <p:sp>
        <p:nvSpPr>
          <p:cNvPr id="8" name="Google Shape;54;p11">
            <a:extLst>
              <a:ext uri="{FF2B5EF4-FFF2-40B4-BE49-F238E27FC236}">
                <a16:creationId xmlns:a16="http://schemas.microsoft.com/office/drawing/2014/main" id="{18C52829-7BC9-49C1-9896-C6206B8CE9F1}"/>
              </a:ext>
            </a:extLst>
          </p:cNvPr>
          <p:cNvSpPr txBox="1">
            <a:spLocks/>
          </p:cNvSpPr>
          <p:nvPr/>
        </p:nvSpPr>
        <p:spPr>
          <a:xfrm>
            <a:off x="1447800" y="570526"/>
            <a:ext cx="2760785" cy="573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-US" sz="3600" dirty="0">
                <a:latin typeface="Arial Rounded MT Bold" panose="020F0704030504030204" pitchFamily="34" charset="0"/>
              </a:rPr>
              <a:t>Pros</a:t>
            </a:r>
            <a:endParaRPr lang="en-US" sz="3600" b="0" dirty="0">
              <a:latin typeface="Arial Rounded MT Bold" panose="020F0704030504030204" pitchFamily="34" charset="0"/>
            </a:endParaRPr>
          </a:p>
        </p:txBody>
      </p:sp>
      <p:sp>
        <p:nvSpPr>
          <p:cNvPr id="11" name="Google Shape;54;p11">
            <a:extLst>
              <a:ext uri="{FF2B5EF4-FFF2-40B4-BE49-F238E27FC236}">
                <a16:creationId xmlns:a16="http://schemas.microsoft.com/office/drawing/2014/main" id="{70D3A119-7810-46E7-A52D-BEECE73AF8C9}"/>
              </a:ext>
            </a:extLst>
          </p:cNvPr>
          <p:cNvSpPr txBox="1">
            <a:spLocks/>
          </p:cNvSpPr>
          <p:nvPr/>
        </p:nvSpPr>
        <p:spPr>
          <a:xfrm>
            <a:off x="762000" y="1428750"/>
            <a:ext cx="78486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-US" sz="2800" b="0" dirty="0">
                <a:latin typeface="Arial Rounded MT Bold" panose="020F0704030504030204" pitchFamily="34" charset="0"/>
              </a:rPr>
              <a:t>- Single code base, cross-platform support</a:t>
            </a:r>
          </a:p>
          <a:p>
            <a:r>
              <a:rPr lang="en-US" sz="2800" b="0" dirty="0">
                <a:latin typeface="Arial Rounded MT Bold" panose="020F0704030504030204" pitchFamily="34" charset="0"/>
              </a:rPr>
              <a:t>- No compatibility issues</a:t>
            </a:r>
          </a:p>
          <a:p>
            <a:r>
              <a:rPr lang="en-US" sz="2800" b="0" dirty="0">
                <a:latin typeface="Arial Rounded MT Bold" panose="020F0704030504030204" pitchFamily="34" charset="0"/>
              </a:rPr>
              <a:t>- Hot reload</a:t>
            </a:r>
          </a:p>
          <a:p>
            <a:r>
              <a:rPr lang="en-US" sz="2800" b="0" dirty="0">
                <a:latin typeface="Arial Rounded MT Bold" panose="020F0704030504030204" pitchFamily="34" charset="0"/>
              </a:rPr>
              <a:t>- Great development environment</a:t>
            </a:r>
          </a:p>
          <a:p>
            <a:r>
              <a:rPr lang="en-US" sz="2800" b="0" dirty="0">
                <a:latin typeface="Arial Rounded MT Bold" panose="020F0704030504030204" pitchFamily="34" charset="0"/>
              </a:rPr>
              <a:t>- Reactive framework, not need to update the 	UI content manually</a:t>
            </a:r>
          </a:p>
          <a:p>
            <a:r>
              <a:rPr lang="en-US" sz="2800" b="0" dirty="0">
                <a:latin typeface="Arial Rounded MT Bold" panose="020F0704030504030204" pitchFamily="34" charset="0"/>
              </a:rPr>
              <a:t>- High performance</a:t>
            </a:r>
          </a:p>
          <a:p>
            <a:r>
              <a:rPr lang="en-US" sz="2800" b="0" dirty="0">
                <a:latin typeface="Arial Rounded MT Bold" panose="020F0704030504030204" pitchFamily="34" charset="0"/>
              </a:rPr>
              <a:t>- Easy to learn for web developers</a:t>
            </a:r>
          </a:p>
        </p:txBody>
      </p:sp>
    </p:spTree>
    <p:extLst>
      <p:ext uri="{BB962C8B-B14F-4D97-AF65-F5344CB8AC3E}">
        <p14:creationId xmlns:p14="http://schemas.microsoft.com/office/powerpoint/2010/main" val="3270562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6DEC5-1977-41CB-B803-2AB816272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 r="72651"/>
          <a:stretch/>
        </p:blipFill>
        <p:spPr>
          <a:xfrm>
            <a:off x="76200" y="57150"/>
            <a:ext cx="533400" cy="5734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4;p11">
            <a:extLst>
              <a:ext uri="{FF2B5EF4-FFF2-40B4-BE49-F238E27FC236}">
                <a16:creationId xmlns:a16="http://schemas.microsoft.com/office/drawing/2014/main" id="{18C52829-7BC9-49C1-9896-C6206B8CE9F1}"/>
              </a:ext>
            </a:extLst>
          </p:cNvPr>
          <p:cNvSpPr txBox="1">
            <a:spLocks/>
          </p:cNvSpPr>
          <p:nvPr/>
        </p:nvSpPr>
        <p:spPr>
          <a:xfrm>
            <a:off x="1371600" y="630597"/>
            <a:ext cx="3352800" cy="573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-US" sz="3600" dirty="0">
                <a:latin typeface="Arial Rounded MT Bold" panose="020F0704030504030204" pitchFamily="34" charset="0"/>
              </a:rPr>
              <a:t>Cons</a:t>
            </a:r>
            <a:endParaRPr lang="en-US" sz="3600" b="0" dirty="0">
              <a:latin typeface="Arial Rounded MT Bold" panose="020F0704030504030204" pitchFamily="34" charset="0"/>
            </a:endParaRPr>
          </a:p>
        </p:txBody>
      </p:sp>
      <p:sp>
        <p:nvSpPr>
          <p:cNvPr id="11" name="Google Shape;54;p11">
            <a:extLst>
              <a:ext uri="{FF2B5EF4-FFF2-40B4-BE49-F238E27FC236}">
                <a16:creationId xmlns:a16="http://schemas.microsoft.com/office/drawing/2014/main" id="{70D3A119-7810-46E7-A52D-BEECE73AF8C9}"/>
              </a:ext>
            </a:extLst>
          </p:cNvPr>
          <p:cNvSpPr txBox="1">
            <a:spLocks/>
          </p:cNvSpPr>
          <p:nvPr/>
        </p:nvSpPr>
        <p:spPr>
          <a:xfrm>
            <a:off x="762000" y="1674453"/>
            <a:ext cx="78486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-US" sz="2800" b="0" dirty="0">
                <a:latin typeface="Arial Rounded MT Bold" panose="020F0704030504030204" pitchFamily="34" charset="0"/>
              </a:rPr>
              <a:t>- User interface and logic is intermixed</a:t>
            </a:r>
          </a:p>
          <a:p>
            <a:r>
              <a:rPr lang="en-US" sz="2800" b="0" dirty="0">
                <a:latin typeface="Arial Rounded MT Bold" panose="020F0704030504030204" pitchFamily="34" charset="0"/>
              </a:rPr>
              <a:t>- Need to learn new language (though it is 	easy to learn) </a:t>
            </a:r>
          </a:p>
          <a:p>
            <a:r>
              <a:rPr lang="en-US" sz="2800" b="0" dirty="0">
                <a:latin typeface="Arial Rounded MT Bold" panose="020F0704030504030204" pitchFamily="34" charset="0"/>
              </a:rPr>
              <a:t>- Need to develop native features for every 	platforms</a:t>
            </a:r>
          </a:p>
          <a:p>
            <a:r>
              <a:rPr lang="en-US" sz="2800" b="0" dirty="0">
                <a:latin typeface="Arial Rounded MT Bold" panose="020F0704030504030204" pitchFamily="34" charset="0"/>
              </a:rPr>
              <a:t>- Big size of application (Use built-in widgets)</a:t>
            </a:r>
          </a:p>
        </p:txBody>
      </p:sp>
      <p:sp>
        <p:nvSpPr>
          <p:cNvPr id="6" name="Google Shape;54;p11">
            <a:extLst>
              <a:ext uri="{FF2B5EF4-FFF2-40B4-BE49-F238E27FC236}">
                <a16:creationId xmlns:a16="http://schemas.microsoft.com/office/drawing/2014/main" id="{D4CED2F6-02AE-4219-8E3D-93D2FEAA043B}"/>
              </a:ext>
            </a:extLst>
          </p:cNvPr>
          <p:cNvSpPr txBox="1">
            <a:spLocks/>
          </p:cNvSpPr>
          <p:nvPr/>
        </p:nvSpPr>
        <p:spPr>
          <a:xfrm>
            <a:off x="7565858" y="57150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algn="ctr"/>
            <a:r>
              <a:rPr lang="en-US" sz="1400" dirty="0">
                <a:latin typeface="Segoe Print" panose="02000600000000000000" pitchFamily="2" charset="0"/>
              </a:rPr>
              <a:t>4. Pros &amp; Cons</a:t>
            </a:r>
          </a:p>
        </p:txBody>
      </p:sp>
    </p:spTree>
    <p:extLst>
      <p:ext uri="{BB962C8B-B14F-4D97-AF65-F5344CB8AC3E}">
        <p14:creationId xmlns:p14="http://schemas.microsoft.com/office/powerpoint/2010/main" val="1707548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6DEC5-1977-41CB-B803-2AB816272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 r="72651"/>
          <a:stretch/>
        </p:blipFill>
        <p:spPr>
          <a:xfrm>
            <a:off x="76200" y="57150"/>
            <a:ext cx="533400" cy="5734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4;p11">
            <a:extLst>
              <a:ext uri="{FF2B5EF4-FFF2-40B4-BE49-F238E27FC236}">
                <a16:creationId xmlns:a16="http://schemas.microsoft.com/office/drawing/2014/main" id="{18C52829-7BC9-49C1-9896-C6206B8CE9F1}"/>
              </a:ext>
            </a:extLst>
          </p:cNvPr>
          <p:cNvSpPr txBox="1">
            <a:spLocks/>
          </p:cNvSpPr>
          <p:nvPr/>
        </p:nvSpPr>
        <p:spPr>
          <a:xfrm>
            <a:off x="3352800" y="2343150"/>
            <a:ext cx="2362200" cy="573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-US" sz="3600" dirty="0">
                <a:latin typeface="Arial Rounded MT Bold" panose="020F0704030504030204" pitchFamily="34" charset="0"/>
              </a:rPr>
              <a:t>Thank you</a:t>
            </a:r>
            <a:endParaRPr lang="en-US" sz="3600" b="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06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4;p11">
            <a:extLst>
              <a:ext uri="{FF2B5EF4-FFF2-40B4-BE49-F238E27FC236}">
                <a16:creationId xmlns:a16="http://schemas.microsoft.com/office/drawing/2014/main" id="{9E33A585-ED52-4B7C-9BC6-6216E2C5CFB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000" y="634009"/>
            <a:ext cx="7010400" cy="6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latin typeface="Segoe Print" panose="02000600000000000000" pitchFamily="2" charset="0"/>
              </a:rPr>
              <a:t>1. Concept</a:t>
            </a:r>
            <a:endParaRPr sz="4800" dirty="0">
              <a:latin typeface="Segoe Print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46DEC5-1977-41CB-B803-2AB816272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 r="72651"/>
          <a:stretch/>
        </p:blipFill>
        <p:spPr>
          <a:xfrm>
            <a:off x="76200" y="57150"/>
            <a:ext cx="533400" cy="5734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4;p11">
            <a:extLst>
              <a:ext uri="{FF2B5EF4-FFF2-40B4-BE49-F238E27FC236}">
                <a16:creationId xmlns:a16="http://schemas.microsoft.com/office/drawing/2014/main" id="{E586293B-32FE-43E1-881C-DD10ABB0718C}"/>
              </a:ext>
            </a:extLst>
          </p:cNvPr>
          <p:cNvSpPr txBox="1">
            <a:spLocks/>
          </p:cNvSpPr>
          <p:nvPr/>
        </p:nvSpPr>
        <p:spPr>
          <a:xfrm>
            <a:off x="457200" y="1733550"/>
            <a:ext cx="85344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-US" sz="3600" dirty="0">
                <a:latin typeface="Arial Rounded MT Bold" panose="020F0704030504030204" pitchFamily="34" charset="0"/>
              </a:rPr>
              <a:t>Flutter </a:t>
            </a:r>
            <a:r>
              <a:rPr lang="en-US" sz="3200" b="0" dirty="0">
                <a:latin typeface="Arial Rounded MT Bold" panose="020F0704030504030204" pitchFamily="34" charset="0"/>
              </a:rPr>
              <a:t>is an Open-source UI Software Development Kit created by </a:t>
            </a:r>
            <a:r>
              <a:rPr lang="en-US" sz="3600" dirty="0">
                <a:latin typeface="Arial Rounded MT Bold" panose="020F0704030504030204" pitchFamily="34" charset="0"/>
              </a:rPr>
              <a:t>Google</a:t>
            </a:r>
          </a:p>
          <a:p>
            <a:endParaRPr lang="en-US" sz="3600" dirty="0">
              <a:latin typeface="Arial Rounded MT Bold" panose="020F0704030504030204" pitchFamily="34" charset="0"/>
            </a:endParaRPr>
          </a:p>
          <a:p>
            <a:r>
              <a:rPr lang="en-US" sz="3600" b="0" dirty="0">
                <a:latin typeface="Arial Rounded MT Bold" panose="020F0704030504030204" pitchFamily="34" charset="0"/>
              </a:rPr>
              <a:t>First stable version, v1.0 was released on Dec 11, 2019</a:t>
            </a:r>
          </a:p>
        </p:txBody>
      </p:sp>
    </p:spTree>
    <p:extLst>
      <p:ext uri="{BB962C8B-B14F-4D97-AF65-F5344CB8AC3E}">
        <p14:creationId xmlns:p14="http://schemas.microsoft.com/office/powerpoint/2010/main" val="1764073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4;p11">
            <a:extLst>
              <a:ext uri="{FF2B5EF4-FFF2-40B4-BE49-F238E27FC236}">
                <a16:creationId xmlns:a16="http://schemas.microsoft.com/office/drawing/2014/main" id="{9E33A585-ED52-4B7C-9BC6-6216E2C5CFB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66800" y="2114550"/>
            <a:ext cx="7010400" cy="6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latin typeface="Segoe Print" panose="02000600000000000000" pitchFamily="2" charset="0"/>
              </a:rPr>
              <a:t>2. Architecture</a:t>
            </a:r>
            <a:endParaRPr sz="4800" dirty="0">
              <a:latin typeface="Segoe Print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46DEC5-1977-41CB-B803-2AB816272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 r="72651"/>
          <a:stretch/>
        </p:blipFill>
        <p:spPr>
          <a:xfrm>
            <a:off x="76200" y="57150"/>
            <a:ext cx="533400" cy="573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8249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6DEC5-1977-41CB-B803-2AB816272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 r="72651"/>
          <a:stretch/>
        </p:blipFill>
        <p:spPr>
          <a:xfrm>
            <a:off x="76200" y="57150"/>
            <a:ext cx="533400" cy="5734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4;p11">
            <a:extLst>
              <a:ext uri="{FF2B5EF4-FFF2-40B4-BE49-F238E27FC236}">
                <a16:creationId xmlns:a16="http://schemas.microsoft.com/office/drawing/2014/main" id="{E586293B-32FE-43E1-881C-DD10ABB0718C}"/>
              </a:ext>
            </a:extLst>
          </p:cNvPr>
          <p:cNvSpPr txBox="1">
            <a:spLocks/>
          </p:cNvSpPr>
          <p:nvPr/>
        </p:nvSpPr>
        <p:spPr>
          <a:xfrm>
            <a:off x="1752600" y="1504950"/>
            <a:ext cx="61722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571500" indent="-571500">
              <a:buFontTx/>
              <a:buChar char="-"/>
            </a:pPr>
            <a:r>
              <a:rPr lang="en-US" sz="3600" b="0" dirty="0">
                <a:latin typeface="Arial Rounded MT Bold" panose="020F0704030504030204" pitchFamily="34" charset="0"/>
              </a:rPr>
              <a:t>Dart Platform</a:t>
            </a:r>
          </a:p>
          <a:p>
            <a:pPr marL="571500" indent="-571500">
              <a:buFontTx/>
              <a:buChar char="-"/>
            </a:pPr>
            <a:r>
              <a:rPr lang="en-US" sz="3600" b="0" dirty="0">
                <a:latin typeface="Arial Rounded MT Bold" panose="020F0704030504030204" pitchFamily="34" charset="0"/>
              </a:rPr>
              <a:t>Flutter Engine</a:t>
            </a:r>
          </a:p>
          <a:p>
            <a:pPr marL="571500" indent="-571500">
              <a:buFontTx/>
              <a:buChar char="-"/>
            </a:pPr>
            <a:r>
              <a:rPr lang="en-US" sz="3600" b="0" dirty="0">
                <a:latin typeface="Arial Rounded MT Bold" panose="020F0704030504030204" pitchFamily="34" charset="0"/>
              </a:rPr>
              <a:t>Foundation Library</a:t>
            </a:r>
          </a:p>
          <a:p>
            <a:pPr marL="571500" indent="-571500">
              <a:buFontTx/>
              <a:buChar char="-"/>
            </a:pPr>
            <a:r>
              <a:rPr lang="en-US" sz="3600" b="0" dirty="0">
                <a:latin typeface="Arial Rounded MT Bold" panose="020F0704030504030204" pitchFamily="34" charset="0"/>
              </a:rPr>
              <a:t>Design-specific Widgets </a:t>
            </a:r>
          </a:p>
        </p:txBody>
      </p:sp>
      <p:sp>
        <p:nvSpPr>
          <p:cNvPr id="7" name="Google Shape;54;p11">
            <a:extLst>
              <a:ext uri="{FF2B5EF4-FFF2-40B4-BE49-F238E27FC236}">
                <a16:creationId xmlns:a16="http://schemas.microsoft.com/office/drawing/2014/main" id="{FF28D098-8F8B-45FA-BD38-B87A68DD6AF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555523" y="57150"/>
            <a:ext cx="15240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Segoe Print" panose="02000600000000000000" pitchFamily="2" charset="0"/>
              </a:rPr>
              <a:t>2. Architecture</a:t>
            </a:r>
            <a:endParaRPr sz="14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707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4;p11">
            <a:extLst>
              <a:ext uri="{FF2B5EF4-FFF2-40B4-BE49-F238E27FC236}">
                <a16:creationId xmlns:a16="http://schemas.microsoft.com/office/drawing/2014/main" id="{9E33A585-ED52-4B7C-9BC6-6216E2C5CFB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66800" y="629536"/>
            <a:ext cx="7010400" cy="6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latin typeface="Segoe Print" panose="02000600000000000000" pitchFamily="2" charset="0"/>
              </a:rPr>
              <a:t>Dart</a:t>
            </a:r>
            <a:endParaRPr sz="4800" dirty="0">
              <a:latin typeface="Segoe Print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46DEC5-1977-41CB-B803-2AB816272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 r="72651"/>
          <a:stretch/>
        </p:blipFill>
        <p:spPr>
          <a:xfrm>
            <a:off x="76200" y="57150"/>
            <a:ext cx="533400" cy="5734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4;p11">
            <a:extLst>
              <a:ext uri="{FF2B5EF4-FFF2-40B4-BE49-F238E27FC236}">
                <a16:creationId xmlns:a16="http://schemas.microsoft.com/office/drawing/2014/main" id="{E586293B-32FE-43E1-881C-DD10ABB0718C}"/>
              </a:ext>
            </a:extLst>
          </p:cNvPr>
          <p:cNvSpPr txBox="1">
            <a:spLocks/>
          </p:cNvSpPr>
          <p:nvPr/>
        </p:nvSpPr>
        <p:spPr>
          <a:xfrm>
            <a:off x="685800" y="1734611"/>
            <a:ext cx="8001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-US" sz="3600" dirty="0">
                <a:latin typeface="Arial Rounded MT Bold" panose="020F0704030504030204" pitchFamily="34" charset="0"/>
              </a:rPr>
              <a:t>?</a:t>
            </a:r>
            <a:r>
              <a:rPr lang="en-US" sz="3600" b="0" dirty="0">
                <a:latin typeface="Arial Rounded MT Bold" panose="020F0704030504030204" pitchFamily="34" charset="0"/>
              </a:rPr>
              <a:t> </a:t>
            </a:r>
            <a:r>
              <a:rPr lang="en-US" sz="3200" b="0" dirty="0">
                <a:latin typeface="Arial Rounded MT Bold" panose="020F0704030504030204" pitchFamily="34" charset="0"/>
              </a:rPr>
              <a:t>is a client-optimized programming language for apps on multiple platforms.</a:t>
            </a:r>
          </a:p>
          <a:p>
            <a:endParaRPr lang="en-US" sz="3200" b="0" dirty="0">
              <a:latin typeface="Arial Rounded MT Bold" panose="020F0704030504030204" pitchFamily="34" charset="0"/>
            </a:endParaRPr>
          </a:p>
        </p:txBody>
      </p:sp>
      <p:sp>
        <p:nvSpPr>
          <p:cNvPr id="6" name="Google Shape;54;p11">
            <a:extLst>
              <a:ext uri="{FF2B5EF4-FFF2-40B4-BE49-F238E27FC236}">
                <a16:creationId xmlns:a16="http://schemas.microsoft.com/office/drawing/2014/main" id="{BB68EB51-7BC6-46A3-8EA3-50DD0DC36F6D}"/>
              </a:ext>
            </a:extLst>
          </p:cNvPr>
          <p:cNvSpPr txBox="1">
            <a:spLocks/>
          </p:cNvSpPr>
          <p:nvPr/>
        </p:nvSpPr>
        <p:spPr>
          <a:xfrm>
            <a:off x="685800" y="3030011"/>
            <a:ext cx="8001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-US" sz="3200" b="0" dirty="0">
                <a:latin typeface="Arial Rounded MT Bold" panose="020F0704030504030204" pitchFamily="34" charset="0"/>
              </a:rPr>
              <a:t>Object-oriented, class-based, garbage-collected language with C-style syntax</a:t>
            </a:r>
          </a:p>
        </p:txBody>
      </p:sp>
      <p:sp>
        <p:nvSpPr>
          <p:cNvPr id="7" name="Google Shape;54;p11">
            <a:extLst>
              <a:ext uri="{FF2B5EF4-FFF2-40B4-BE49-F238E27FC236}">
                <a16:creationId xmlns:a16="http://schemas.microsoft.com/office/drawing/2014/main" id="{977FF5B3-3A45-4C21-9CD9-E166C66F6870}"/>
              </a:ext>
            </a:extLst>
          </p:cNvPr>
          <p:cNvSpPr txBox="1">
            <a:spLocks/>
          </p:cNvSpPr>
          <p:nvPr/>
        </p:nvSpPr>
        <p:spPr>
          <a:xfrm>
            <a:off x="685800" y="4249211"/>
            <a:ext cx="8001000" cy="608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-US" sz="3200" b="0" dirty="0">
                <a:latin typeface="Arial Rounded MT Bold" panose="020F0704030504030204" pitchFamily="34" charset="0"/>
              </a:rPr>
              <a:t>Released by Google on Nov 14, 2013</a:t>
            </a:r>
          </a:p>
        </p:txBody>
      </p:sp>
      <p:sp>
        <p:nvSpPr>
          <p:cNvPr id="8" name="Google Shape;54;p11">
            <a:extLst>
              <a:ext uri="{FF2B5EF4-FFF2-40B4-BE49-F238E27FC236}">
                <a16:creationId xmlns:a16="http://schemas.microsoft.com/office/drawing/2014/main" id="{FC3124B5-8221-4C40-B35C-66D97A0C53A2}"/>
              </a:ext>
            </a:extLst>
          </p:cNvPr>
          <p:cNvSpPr txBox="1">
            <a:spLocks/>
          </p:cNvSpPr>
          <p:nvPr/>
        </p:nvSpPr>
        <p:spPr>
          <a:xfrm>
            <a:off x="7555523" y="57150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algn="ctr"/>
            <a:r>
              <a:rPr lang="en-US" sz="1400">
                <a:latin typeface="Segoe Print" panose="02000600000000000000" pitchFamily="2" charset="0"/>
              </a:rPr>
              <a:t>2. Architecture</a:t>
            </a:r>
            <a:endParaRPr lang="en-US" sz="14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744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4;p11">
            <a:extLst>
              <a:ext uri="{FF2B5EF4-FFF2-40B4-BE49-F238E27FC236}">
                <a16:creationId xmlns:a16="http://schemas.microsoft.com/office/drawing/2014/main" id="{9E33A585-ED52-4B7C-9BC6-6216E2C5CFB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66800" y="629536"/>
            <a:ext cx="7010400" cy="6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latin typeface="Segoe Print" panose="02000600000000000000" pitchFamily="2" charset="0"/>
              </a:rPr>
              <a:t>Flutter Engine</a:t>
            </a:r>
            <a:endParaRPr sz="4800" dirty="0">
              <a:latin typeface="Segoe Print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46DEC5-1977-41CB-B803-2AB816272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 r="72651"/>
          <a:stretch/>
        </p:blipFill>
        <p:spPr>
          <a:xfrm>
            <a:off x="76200" y="57150"/>
            <a:ext cx="533400" cy="5734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4;p11">
            <a:extLst>
              <a:ext uri="{FF2B5EF4-FFF2-40B4-BE49-F238E27FC236}">
                <a16:creationId xmlns:a16="http://schemas.microsoft.com/office/drawing/2014/main" id="{E586293B-32FE-43E1-881C-DD10ABB0718C}"/>
              </a:ext>
            </a:extLst>
          </p:cNvPr>
          <p:cNvSpPr txBox="1">
            <a:spLocks/>
          </p:cNvSpPr>
          <p:nvPr/>
        </p:nvSpPr>
        <p:spPr>
          <a:xfrm>
            <a:off x="679938" y="1504950"/>
            <a:ext cx="8001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-US" sz="3600" b="0" dirty="0">
                <a:latin typeface="Arial Rounded MT Bold" panose="020F0704030504030204" pitchFamily="34" charset="0"/>
              </a:rPr>
              <a:t>Flutter's engine, written primarily in C++</a:t>
            </a:r>
            <a:endParaRPr lang="en-US" sz="3200" b="0" dirty="0">
              <a:latin typeface="Arial Rounded MT Bold" panose="020F0704030504030204" pitchFamily="34" charset="0"/>
            </a:endParaRPr>
          </a:p>
        </p:txBody>
      </p:sp>
      <p:sp>
        <p:nvSpPr>
          <p:cNvPr id="6" name="Google Shape;54;p11">
            <a:extLst>
              <a:ext uri="{FF2B5EF4-FFF2-40B4-BE49-F238E27FC236}">
                <a16:creationId xmlns:a16="http://schemas.microsoft.com/office/drawing/2014/main" id="{BB68EB51-7BC6-46A3-8EA3-50DD0DC36F6D}"/>
              </a:ext>
            </a:extLst>
          </p:cNvPr>
          <p:cNvSpPr txBox="1">
            <a:spLocks/>
          </p:cNvSpPr>
          <p:nvPr/>
        </p:nvSpPr>
        <p:spPr>
          <a:xfrm>
            <a:off x="1066800" y="2836099"/>
            <a:ext cx="7209693" cy="220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-US" sz="3200" b="0" dirty="0">
                <a:latin typeface="Arial Rounded MT Bold" panose="020F0704030504030204" pitchFamily="34" charset="0"/>
              </a:rPr>
              <a:t>- Animation and graphics, </a:t>
            </a:r>
          </a:p>
          <a:p>
            <a:r>
              <a:rPr lang="en-US" sz="3200" b="0" dirty="0">
                <a:latin typeface="Arial Rounded MT Bold" panose="020F0704030504030204" pitchFamily="34" charset="0"/>
              </a:rPr>
              <a:t>- File and network I/O, </a:t>
            </a:r>
          </a:p>
          <a:p>
            <a:r>
              <a:rPr lang="en-US" sz="3200" b="0" dirty="0">
                <a:latin typeface="Arial Rounded MT Bold" panose="020F0704030504030204" pitchFamily="34" charset="0"/>
              </a:rPr>
              <a:t>- Plugin architecture, </a:t>
            </a:r>
          </a:p>
          <a:p>
            <a:r>
              <a:rPr lang="en-US" sz="3200" b="0" dirty="0">
                <a:latin typeface="Arial Rounded MT Bold" panose="020F0704030504030204" pitchFamily="34" charset="0"/>
              </a:rPr>
              <a:t>- Dart runtime and compile toolchain</a:t>
            </a:r>
          </a:p>
        </p:txBody>
      </p:sp>
      <p:sp>
        <p:nvSpPr>
          <p:cNvPr id="8" name="Google Shape;54;p11">
            <a:extLst>
              <a:ext uri="{FF2B5EF4-FFF2-40B4-BE49-F238E27FC236}">
                <a16:creationId xmlns:a16="http://schemas.microsoft.com/office/drawing/2014/main" id="{FC3124B5-8221-4C40-B35C-66D97A0C53A2}"/>
              </a:ext>
            </a:extLst>
          </p:cNvPr>
          <p:cNvSpPr txBox="1">
            <a:spLocks/>
          </p:cNvSpPr>
          <p:nvPr/>
        </p:nvSpPr>
        <p:spPr>
          <a:xfrm>
            <a:off x="7555523" y="57150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algn="ctr"/>
            <a:r>
              <a:rPr lang="en-US" sz="1400">
                <a:latin typeface="Segoe Print" panose="02000600000000000000" pitchFamily="2" charset="0"/>
              </a:rPr>
              <a:t>2. Architecture</a:t>
            </a:r>
            <a:endParaRPr lang="en-US" sz="14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844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4;p11">
            <a:extLst>
              <a:ext uri="{FF2B5EF4-FFF2-40B4-BE49-F238E27FC236}">
                <a16:creationId xmlns:a16="http://schemas.microsoft.com/office/drawing/2014/main" id="{9E33A585-ED52-4B7C-9BC6-6216E2C5CFB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66800" y="2228850"/>
            <a:ext cx="7010400" cy="6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latin typeface="Segoe Print" panose="02000600000000000000" pitchFamily="2" charset="0"/>
              </a:rPr>
              <a:t>3. Development</a:t>
            </a:r>
            <a:endParaRPr sz="4800" dirty="0">
              <a:latin typeface="Segoe Print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46DEC5-1977-41CB-B803-2AB816272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 r="72651"/>
          <a:stretch/>
        </p:blipFill>
        <p:spPr>
          <a:xfrm>
            <a:off x="76200" y="57150"/>
            <a:ext cx="533400" cy="573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6209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6DEC5-1977-41CB-B803-2AB816272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 r="72651"/>
          <a:stretch/>
        </p:blipFill>
        <p:spPr>
          <a:xfrm>
            <a:off x="76200" y="57150"/>
            <a:ext cx="533400" cy="5734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4;p11">
            <a:extLst>
              <a:ext uri="{FF2B5EF4-FFF2-40B4-BE49-F238E27FC236}">
                <a16:creationId xmlns:a16="http://schemas.microsoft.com/office/drawing/2014/main" id="{E586293B-32FE-43E1-881C-DD10ABB0718C}"/>
              </a:ext>
            </a:extLst>
          </p:cNvPr>
          <p:cNvSpPr txBox="1">
            <a:spLocks/>
          </p:cNvSpPr>
          <p:nvPr/>
        </p:nvSpPr>
        <p:spPr>
          <a:xfrm>
            <a:off x="366346" y="1733550"/>
            <a:ext cx="84582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-US" sz="3200" b="0" dirty="0">
                <a:latin typeface="Arial Rounded MT Bold" panose="020F0704030504030204" pitchFamily="34" charset="0"/>
              </a:rPr>
              <a:t>- Download flutter SDK for your platform</a:t>
            </a:r>
          </a:p>
          <a:p>
            <a:r>
              <a:rPr lang="en-US" sz="3200" b="0" dirty="0">
                <a:latin typeface="Arial Rounded MT Bold" panose="020F0704030504030204" pitchFamily="34" charset="0"/>
              </a:rPr>
              <a:t>- Install Android Studio with Android SDK</a:t>
            </a:r>
          </a:p>
          <a:p>
            <a:r>
              <a:rPr lang="en-US" sz="3200" b="0" dirty="0">
                <a:latin typeface="Arial Rounded MT Bold" panose="020F0704030504030204" pitchFamily="34" charset="0"/>
              </a:rPr>
              <a:t>- Install Visual Studio</a:t>
            </a:r>
          </a:p>
          <a:p>
            <a:r>
              <a:rPr lang="en-US" sz="3200" b="0" dirty="0">
                <a:latin typeface="Arial Rounded MT Bold" panose="020F0704030504030204" pitchFamily="34" charset="0"/>
              </a:rPr>
              <a:t>- Configure flutter path in SYS Environment</a:t>
            </a:r>
          </a:p>
          <a:p>
            <a:endParaRPr lang="en-US" sz="3200" b="0" dirty="0">
              <a:latin typeface="Arial Rounded MT Bold" panose="020F0704030504030204" pitchFamily="34" charset="0"/>
            </a:endParaRPr>
          </a:p>
          <a:p>
            <a:r>
              <a:rPr lang="en-US" sz="3200" b="0" dirty="0">
                <a:latin typeface="Arial Rounded MT Bold" panose="020F0704030504030204" pitchFamily="34" charset="0"/>
              </a:rPr>
              <a:t> 	Check installation: 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		$ flutter doctor</a:t>
            </a:r>
          </a:p>
        </p:txBody>
      </p:sp>
      <p:sp>
        <p:nvSpPr>
          <p:cNvPr id="6" name="Google Shape;54;p11">
            <a:extLst>
              <a:ext uri="{FF2B5EF4-FFF2-40B4-BE49-F238E27FC236}">
                <a16:creationId xmlns:a16="http://schemas.microsoft.com/office/drawing/2014/main" id="{BE5C468E-670C-4DB7-AAF0-CDEF3AA6568D}"/>
              </a:ext>
            </a:extLst>
          </p:cNvPr>
          <p:cNvSpPr txBox="1">
            <a:spLocks/>
          </p:cNvSpPr>
          <p:nvPr/>
        </p:nvSpPr>
        <p:spPr>
          <a:xfrm>
            <a:off x="533400" y="971550"/>
            <a:ext cx="2828192" cy="53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-US" sz="3200" dirty="0">
                <a:latin typeface="Arial Rounded MT Bold" panose="020F0704030504030204" pitchFamily="34" charset="0"/>
              </a:rPr>
              <a:t>1) Installation</a:t>
            </a:r>
          </a:p>
        </p:txBody>
      </p:sp>
      <p:sp>
        <p:nvSpPr>
          <p:cNvPr id="8" name="Google Shape;54;p11">
            <a:extLst>
              <a:ext uri="{FF2B5EF4-FFF2-40B4-BE49-F238E27FC236}">
                <a16:creationId xmlns:a16="http://schemas.microsoft.com/office/drawing/2014/main" id="{57AC1B1D-D9B8-4993-A908-FD368207029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555523" y="57150"/>
            <a:ext cx="15240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Segoe Print" panose="02000600000000000000" pitchFamily="2" charset="0"/>
              </a:rPr>
              <a:t>3. Development</a:t>
            </a:r>
            <a:endParaRPr sz="14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146856"/>
      </p:ext>
    </p:extLst>
  </p:cSld>
  <p:clrMapOvr>
    <a:masterClrMapping/>
  </p:clrMapOvr>
</p:sld>
</file>

<file path=ppt/theme/theme1.xml><?xml version="1.0" encoding="utf-8"?>
<a:theme xmlns:a="http://schemas.openxmlformats.org/drawingml/2006/main" name="Ninaco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839</TotalTime>
  <Words>376</Words>
  <Application>Microsoft Office PowerPoint</Application>
  <PresentationFormat>On-screen Show (16:9)</PresentationFormat>
  <Paragraphs>85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Titillium Web Light</vt:lpstr>
      <vt:lpstr>Titillium Web</vt:lpstr>
      <vt:lpstr>Arial Rounded MT Bold</vt:lpstr>
      <vt:lpstr>Arial</vt:lpstr>
      <vt:lpstr>Segoe Print</vt:lpstr>
      <vt:lpstr>Ninacor template</vt:lpstr>
      <vt:lpstr>Flutter Development</vt:lpstr>
      <vt:lpstr>Overview</vt:lpstr>
      <vt:lpstr>1. Concept</vt:lpstr>
      <vt:lpstr>2. Architecture</vt:lpstr>
      <vt:lpstr>2. Architecture</vt:lpstr>
      <vt:lpstr>Dart</vt:lpstr>
      <vt:lpstr>Flutter Engine</vt:lpstr>
      <vt:lpstr>3. Development</vt:lpstr>
      <vt:lpstr>3. Development</vt:lpstr>
      <vt:lpstr>3. Development</vt:lpstr>
      <vt:lpstr>3. Development</vt:lpstr>
      <vt:lpstr>PowerPoint Presentation</vt:lpstr>
      <vt:lpstr>3. Development</vt:lpstr>
      <vt:lpstr>3. Development</vt:lpstr>
      <vt:lpstr>3. Development</vt:lpstr>
      <vt:lpstr>3. Development</vt:lpstr>
      <vt:lpstr>3. Development</vt:lpstr>
      <vt:lpstr>3. Development</vt:lpstr>
      <vt:lpstr>3. Development</vt:lpstr>
      <vt:lpstr>3. Development</vt:lpstr>
      <vt:lpstr>PowerPoint Presentation</vt:lpstr>
      <vt:lpstr>4. Pros &amp; Cons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ElasticSearch</dc:title>
  <cp:lastModifiedBy>silver</cp:lastModifiedBy>
  <cp:revision>96</cp:revision>
  <dcterms:modified xsi:type="dcterms:W3CDTF">2020-05-03T00:20:45Z</dcterms:modified>
</cp:coreProperties>
</file>