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</p:sldIdLst>
  <p:sldSz cy="5143500" cx="9144000"/>
  <p:notesSz cx="6858000" cy="9144000"/>
  <p:embeddedFontLst>
    <p:embeddedFont>
      <p:font typeface="Roboto"/>
      <p:regular r:id="rId44"/>
      <p:bold r:id="rId45"/>
      <p:italic r:id="rId46"/>
      <p:boldItalic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font" Target="fonts/Roboto-regular.fntdata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46" Type="http://schemas.openxmlformats.org/officeDocument/2006/relationships/font" Target="fonts/Roboto-italic.fntdata"/><Relationship Id="rId23" Type="http://schemas.openxmlformats.org/officeDocument/2006/relationships/slide" Target="slides/slide18.xml"/><Relationship Id="rId45" Type="http://schemas.openxmlformats.org/officeDocument/2006/relationships/font" Target="fonts/Robo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47" Type="http://schemas.openxmlformats.org/officeDocument/2006/relationships/font" Target="fonts/Roboto-bold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6f919934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6f91993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817e626bf_0_8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7817e626bf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817e626bf_0_9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7817e626bf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7817e626bf_0_10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7817e626bf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817e626bf_0_11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7817e626bf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7817e626bf_0_12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7817e626bf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7817e626bf_0_13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7817e626bf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77e527181c_0_1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77e527181c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77e527181c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77e527181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77e527181c_0_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77e527181c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c6f919934_0_2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c6f919934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c6f919934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c6f91993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c6f919934_0_1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c6f91993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77e527181c_1_2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77e527181c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782ca9950d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782ca9950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7817e626bf_0_15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7817e626bf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77e527181c_1_3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77e527181c_1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7817e626bf_0_15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7817e626bf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7817e626bf_0_14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7817e626bf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77e527181c_1_4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77e527181c_1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7766369ed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7766369ed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c6f919934_0_5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c6f919934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c6f919934_0_1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c6f91993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782ca9950d_1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782ca9950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7766369ed2_1_1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7766369ed2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77a0d6d221_1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77a0d6d22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7766369ed2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7766369ed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77a204dd18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77a204dd18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77a204dd18_0_6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77a204dd18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77a204dd18_0_9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77a204dd18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77a204dd18_0_12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77a204dd18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7766369ed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7766369ed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7e527181c_0_4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7e527181c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817e626bf_0_1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7817e626bf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7817e626bf_0_3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7817e626bf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817e626bf_0_5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7817e626bf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817e626bf_0_6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7817e626bf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7817e626bf_0_7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7817e626bf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Relationship Id="rId4" Type="http://schemas.openxmlformats.org/officeDocument/2006/relationships/image" Target="../media/image2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://railsinstaller.org/en" TargetMode="Externa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s://www.klarx.de/" TargetMode="External"/><Relationship Id="rId4" Type="http://schemas.openxmlformats.org/officeDocument/2006/relationships/hyperlink" Target="https://www.airbnb.co.in/?_set_bev_on_new_domain=1560943052_8dkWcieP7qlonBxo" TargetMode="External"/><Relationship Id="rId5" Type="http://schemas.openxmlformats.org/officeDocument/2006/relationships/hyperlink" Target="https://gusto.com/" TargetMode="External"/><Relationship Id="rId6" Type="http://schemas.openxmlformats.org/officeDocument/2006/relationships/hyperlink" Target="https://www.taskrabbit.com/" TargetMode="External"/><Relationship Id="rId7" Type="http://schemas.openxmlformats.org/officeDocument/2006/relationships/hyperlink" Target="https://www.opendoor.com/" TargetMode="External"/><Relationship Id="rId8" Type="http://schemas.openxmlformats.org/officeDocument/2006/relationships/hyperlink" Target="https://casper.com/" TargetMode="Externa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Arial"/>
                <a:ea typeface="Arial"/>
                <a:cs typeface="Arial"/>
                <a:sym typeface="Arial"/>
              </a:rPr>
              <a:t>Ruby On Rails</a:t>
            </a:r>
            <a:endParaRPr sz="6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90525" y="4492925"/>
            <a:ext cx="76896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May 12, 2020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Classes and Objects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2"/>
          <p:cNvSpPr txBox="1"/>
          <p:nvPr>
            <p:ph idx="1" type="body"/>
          </p:nvPr>
        </p:nvSpPr>
        <p:spPr>
          <a:xfrm>
            <a:off x="382175" y="1863300"/>
            <a:ext cx="4563900" cy="328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Class </a:t>
            </a:r>
            <a:r>
              <a:rPr b="1"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ClassName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1" lang="en" sz="14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attr_accessor </a:t>
            </a:r>
            <a:r>
              <a:rPr b="1"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:var1,:var2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&lt;</a:t>
            </a:r>
            <a:r>
              <a:rPr b="1" lang="en" sz="14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methods</a:t>
            </a:r>
            <a:r>
              <a:rPr b="1"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End</a:t>
            </a:r>
            <a:endParaRPr b="1" sz="140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Constructors are named “</a:t>
            </a:r>
            <a:r>
              <a:rPr b="1" lang="en" sz="14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initialize</a:t>
            </a:r>
            <a:r>
              <a:rPr b="1"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(param1,param2…)”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attr_accessor </a:t>
            </a:r>
            <a:r>
              <a:rPr b="1"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used as getter,setter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5375" y="2014425"/>
            <a:ext cx="3043000" cy="242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Methods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3"/>
          <p:cNvSpPr txBox="1"/>
          <p:nvPr>
            <p:ph idx="1" type="body"/>
          </p:nvPr>
        </p:nvSpPr>
        <p:spPr>
          <a:xfrm>
            <a:off x="382175" y="1863300"/>
            <a:ext cx="4563900" cy="328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def </a:t>
            </a:r>
            <a:r>
              <a:rPr b="1"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method_name(param_1,param_2...)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&lt;code&gt;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&lt;code&gt;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&lt;code&gt;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end</a:t>
            </a:r>
            <a:endParaRPr b="1" sz="140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“</a:t>
            </a:r>
            <a:r>
              <a:rPr b="1" lang="en" sz="14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return</a:t>
            </a:r>
            <a:r>
              <a:rPr b="1"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” is not necessary. The returned value is the </a:t>
            </a:r>
            <a:r>
              <a:rPr b="1" lang="en" sz="14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latest changed variable</a:t>
            </a:r>
            <a:endParaRPr b="1" sz="140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Method block ends with “</a:t>
            </a:r>
            <a:r>
              <a:rPr b="1" lang="en" sz="14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end</a:t>
            </a:r>
            <a:r>
              <a:rPr b="1"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3975" y="2533725"/>
            <a:ext cx="3244950" cy="162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String characteristics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4"/>
          <p:cNvSpPr txBox="1"/>
          <p:nvPr>
            <p:ph idx="1" type="body"/>
          </p:nvPr>
        </p:nvSpPr>
        <p:spPr>
          <a:xfrm>
            <a:off x="382175" y="1863300"/>
            <a:ext cx="4563900" cy="30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“\n” is used as line breaker</a:t>
            </a:r>
            <a:endParaRPr b="1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If we want to use a variable name inside a string we just add </a:t>
            </a:r>
            <a:r>
              <a:rPr b="1" lang="en" sz="15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#</a:t>
            </a:r>
            <a:r>
              <a:rPr b="1"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{variable_name}</a:t>
            </a:r>
            <a:endParaRPr b="1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Alternatively, we can use the + operator in order to unite 2 or more strings</a:t>
            </a:r>
            <a:endParaRPr b="1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Double quote vs Single quotes : </a:t>
            </a:r>
            <a:r>
              <a:rPr b="1" lang="en" sz="15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Double quotes</a:t>
            </a:r>
            <a:r>
              <a:rPr b="1"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allow you to do </a:t>
            </a:r>
            <a:r>
              <a:rPr b="1" lang="en" sz="15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string interpolation</a:t>
            </a:r>
            <a:endParaRPr b="1" sz="150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6375" y="2216150"/>
            <a:ext cx="2973827" cy="64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4525" y="3183775"/>
            <a:ext cx="2811300" cy="64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Array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5"/>
          <p:cNvSpPr txBox="1"/>
          <p:nvPr>
            <p:ph idx="1" type="body"/>
          </p:nvPr>
        </p:nvSpPr>
        <p:spPr>
          <a:xfrm>
            <a:off x="382175" y="1863300"/>
            <a:ext cx="4563900" cy="308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Arrays, like variables, don’t need initialization</a:t>
            </a:r>
            <a:endParaRPr b="1"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temp = Array.new(10)</a:t>
            </a:r>
            <a:endParaRPr b="1"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puts temp.size or puts temp.length</a:t>
            </a:r>
            <a:endParaRPr b="1"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We can save variables of different type</a:t>
            </a:r>
            <a:endParaRPr b="1"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Values are saved as A = ['A','B','C'] or A[0] = 1 etc</a:t>
            </a:r>
            <a:endParaRPr b="1"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SHORTCUT </a:t>
            </a:r>
            <a:r>
              <a:rPr b="1" lang="en" sz="13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%w</a:t>
            </a:r>
            <a:endParaRPr b="1" sz="130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%w</a:t>
            </a:r>
            <a:r>
              <a:rPr b="1"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 used in order to initialize arrays alternatively, </a:t>
            </a:r>
            <a:endParaRPr b="1"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= </a:t>
            </a:r>
            <a:r>
              <a:rPr b="1" lang="en" sz="13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%w</a:t>
            </a:r>
            <a:r>
              <a:rPr b="1"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{ A B C }</a:t>
            </a:r>
            <a:endParaRPr b="1"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5950" y="2230500"/>
            <a:ext cx="5888982" cy="43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7800" y="3862725"/>
            <a:ext cx="4924106" cy="43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Hashes (C</a:t>
            </a:r>
            <a:r>
              <a:rPr lang="en" sz="3000">
                <a:latin typeface="Arial"/>
                <a:ea typeface="Arial"/>
                <a:cs typeface="Arial"/>
                <a:sym typeface="Arial"/>
              </a:rPr>
              <a:t>ollection of key-value pairs</a:t>
            </a:r>
            <a:r>
              <a:rPr lang="en" sz="3000">
                <a:latin typeface="Arial"/>
                <a:ea typeface="Arial"/>
                <a:cs typeface="Arial"/>
                <a:sym typeface="Arial"/>
              </a:rPr>
              <a:t>)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6"/>
          <p:cNvSpPr txBox="1"/>
          <p:nvPr>
            <p:ph idx="1" type="body"/>
          </p:nvPr>
        </p:nvSpPr>
        <p:spPr>
          <a:xfrm>
            <a:off x="382175" y="1863300"/>
            <a:ext cx="4563900" cy="308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To initialize Hashes we use curly braces instead of braces</a:t>
            </a:r>
            <a:endParaRPr b="1"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In order to initialize a map :</a:t>
            </a:r>
            <a:endParaRPr b="1"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"key =&gt; value"</a:t>
            </a:r>
            <a:endParaRPr b="1"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Note : keys are unique, values are not</a:t>
            </a:r>
            <a:endParaRPr b="1"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temp = Hash.new</a:t>
            </a:r>
            <a:endParaRPr b="1"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temp[:key]</a:t>
            </a:r>
            <a:endParaRPr b="1"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key does not exist, nil is returned</a:t>
            </a:r>
            <a:endParaRPr b="1"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4413" y="2247075"/>
            <a:ext cx="4219575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4425" y="3566375"/>
            <a:ext cx="2114550" cy="34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Code blocks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7"/>
          <p:cNvSpPr txBox="1"/>
          <p:nvPr>
            <p:ph idx="1" type="body"/>
          </p:nvPr>
        </p:nvSpPr>
        <p:spPr>
          <a:xfrm>
            <a:off x="382175" y="1863300"/>
            <a:ext cx="4267800" cy="308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We can call a method which has the same name but different body by using the yield command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Any code surrounded by curly braces is a block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The calling can include arguments called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Block arguments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{|arg1,arg2| code_including_args}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5325" y="1921950"/>
            <a:ext cx="3133725" cy="29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Why Ruby?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8"/>
          <p:cNvSpPr txBox="1"/>
          <p:nvPr>
            <p:ph idx="1" type="body"/>
          </p:nvPr>
        </p:nvSpPr>
        <p:spPr>
          <a:xfrm>
            <a:off x="326450" y="1835375"/>
            <a:ext cx="8547300" cy="311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Ruby allows the programmer to </a:t>
            </a:r>
            <a:r>
              <a:rPr b="1" lang="en" sz="19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do things fast</a:t>
            </a:r>
            <a:r>
              <a:rPr b="1" lang="en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(less code – but</a:t>
            </a:r>
            <a:endParaRPr b="1"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takes time to learn).</a:t>
            </a:r>
            <a:endParaRPr b="1"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b="1" lang="en" sz="19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Open-Source</a:t>
            </a:r>
            <a:r>
              <a:rPr b="1" lang="en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(Hundreds of </a:t>
            </a:r>
            <a:r>
              <a:rPr b="1" lang="en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resources</a:t>
            </a:r>
            <a:r>
              <a:rPr b="1" lang="en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everything is free! –</a:t>
            </a:r>
            <a:endParaRPr b="1"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gems usage)</a:t>
            </a:r>
            <a:endParaRPr b="1"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Everything is </a:t>
            </a:r>
            <a:r>
              <a:rPr b="1" lang="en" sz="19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free</a:t>
            </a:r>
            <a:r>
              <a:rPr b="1" lang="en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! Gems usage save time and money</a:t>
            </a:r>
            <a:endParaRPr b="1"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b="1" lang="en" sz="19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Ruby On Rails</a:t>
            </a:r>
            <a:r>
              <a:rPr b="1" lang="en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(Rails conventions)</a:t>
            </a:r>
            <a:endParaRPr b="1"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Position of Ruby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9"/>
          <p:cNvSpPr txBox="1"/>
          <p:nvPr>
            <p:ph idx="1" type="body"/>
          </p:nvPr>
        </p:nvSpPr>
        <p:spPr>
          <a:xfrm>
            <a:off x="460950" y="1874650"/>
            <a:ext cx="8222100" cy="308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Google Shape;18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4650" y="1844925"/>
            <a:ext cx="4719350" cy="315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650" y="1874650"/>
            <a:ext cx="4398941" cy="3083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Ruby On Rails Jobs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30"/>
          <p:cNvSpPr txBox="1"/>
          <p:nvPr>
            <p:ph idx="1" type="body"/>
          </p:nvPr>
        </p:nvSpPr>
        <p:spPr>
          <a:xfrm>
            <a:off x="6075900" y="2242425"/>
            <a:ext cx="3068100" cy="24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Upwork 8~10 jobs/day</a:t>
            </a:r>
            <a:endParaRPr b="1" sz="190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The highest salary</a:t>
            </a:r>
            <a:endParaRPr b="1" sz="190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19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The less job posting</a:t>
            </a:r>
            <a:endParaRPr b="1" sz="190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" name="Google Shape;19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62000"/>
            <a:ext cx="6111625" cy="3309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1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Arial"/>
                <a:ea typeface="Arial"/>
                <a:cs typeface="Arial"/>
                <a:sym typeface="Arial"/>
              </a:rPr>
              <a:t>Architecture</a:t>
            </a:r>
            <a:endParaRPr sz="6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265500" y="1718250"/>
            <a:ext cx="4045200" cy="170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Arial"/>
                <a:ea typeface="Arial"/>
                <a:cs typeface="Arial"/>
                <a:sym typeface="Arial"/>
              </a:rPr>
              <a:t>Overview</a:t>
            </a:r>
            <a:endParaRPr sz="4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4"/>
          <p:cNvSpPr txBox="1"/>
          <p:nvPr>
            <p:ph idx="2" type="body"/>
          </p:nvPr>
        </p:nvSpPr>
        <p:spPr>
          <a:xfrm>
            <a:off x="4766075" y="850000"/>
            <a:ext cx="40104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Concepts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Architecture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Development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Pros and Cons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1600"/>
              </a:spcBef>
              <a:spcAft>
                <a:spcPts val="160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Ruby On Rails with React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2"/>
          <p:cNvSpPr txBox="1"/>
          <p:nvPr>
            <p:ph type="title"/>
          </p:nvPr>
        </p:nvSpPr>
        <p:spPr>
          <a:xfrm>
            <a:off x="265500" y="1718250"/>
            <a:ext cx="4045200" cy="170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Architecture Components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32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Ruby on Rails Server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Routes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Controllers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Models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Views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1600"/>
              </a:spcBef>
              <a:spcAft>
                <a:spcPts val="1600"/>
              </a:spcAft>
              <a:buSzPts val="2400"/>
              <a:buFont typeface="Arial"/>
              <a:buChar char="●"/>
            </a:pPr>
            <a:r>
              <a:rPr lang="en" sz="2400">
                <a:latin typeface="Arial"/>
                <a:ea typeface="Arial"/>
                <a:cs typeface="Arial"/>
                <a:sym typeface="Arial"/>
              </a:rPr>
              <a:t>Assets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Arial"/>
                <a:ea typeface="Arial"/>
                <a:cs typeface="Arial"/>
                <a:sym typeface="Arial"/>
              </a:rPr>
              <a:t>Directory structure</a:t>
            </a:r>
            <a:endParaRPr sz="4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Google Shape;20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650" y="1755025"/>
            <a:ext cx="7522150" cy="333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Arial"/>
                <a:ea typeface="Arial"/>
                <a:cs typeface="Arial"/>
                <a:sym typeface="Arial"/>
              </a:rPr>
              <a:t>Routes configuration</a:t>
            </a:r>
            <a:endParaRPr sz="4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3" name="Google Shape;21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184275"/>
            <a:ext cx="8839200" cy="2654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Arial"/>
                <a:ea typeface="Arial"/>
                <a:cs typeface="Arial"/>
                <a:sym typeface="Arial"/>
              </a:rPr>
              <a:t>Controls and actions</a:t>
            </a:r>
            <a:endParaRPr sz="4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5"/>
          <p:cNvSpPr txBox="1"/>
          <p:nvPr>
            <p:ph idx="1" type="body"/>
          </p:nvPr>
        </p:nvSpPr>
        <p:spPr>
          <a:xfrm>
            <a:off x="382175" y="1863300"/>
            <a:ext cx="4267800" cy="308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● A Controller is an Object.</a:t>
            </a: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● An Action is a public method on this Controller.</a:t>
            </a: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● It takes the data of the HTTP request.</a:t>
            </a: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● It does the job requested.</a:t>
            </a: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● It prepares the data for the View.</a:t>
            </a: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● Asks view to build up the response.</a:t>
            </a: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0" name="Google Shape;22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9975" y="2199075"/>
            <a:ext cx="4189225" cy="2185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6"/>
          <p:cNvSpPr txBox="1"/>
          <p:nvPr>
            <p:ph type="title"/>
          </p:nvPr>
        </p:nvSpPr>
        <p:spPr>
          <a:xfrm>
            <a:off x="460950" y="7683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Arial"/>
                <a:ea typeface="Arial"/>
                <a:cs typeface="Arial"/>
                <a:sym typeface="Arial"/>
              </a:rPr>
              <a:t>Controllers Example</a:t>
            </a:r>
            <a:endParaRPr sz="4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Google Shape;22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600" y="1771400"/>
            <a:ext cx="8920626" cy="320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7"/>
          <p:cNvSpPr txBox="1"/>
          <p:nvPr>
            <p:ph type="title"/>
          </p:nvPr>
        </p:nvSpPr>
        <p:spPr>
          <a:xfrm>
            <a:off x="460950" y="7683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Arial"/>
                <a:ea typeface="Arial"/>
                <a:cs typeface="Arial"/>
                <a:sym typeface="Arial"/>
              </a:rPr>
              <a:t>Layout and View</a:t>
            </a:r>
            <a:endParaRPr sz="4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" name="Google Shape;23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0625" y="1718000"/>
            <a:ext cx="5442760" cy="3302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Arial"/>
                <a:ea typeface="Arial"/>
                <a:cs typeface="Arial"/>
                <a:sym typeface="Arial"/>
              </a:rPr>
              <a:t>View Example</a:t>
            </a:r>
            <a:endParaRPr sz="4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Google Shape;23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350" y="1903050"/>
            <a:ext cx="8839199" cy="3002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Arial"/>
                <a:ea typeface="Arial"/>
                <a:cs typeface="Arial"/>
                <a:sym typeface="Arial"/>
              </a:rPr>
              <a:t>Layout Example</a:t>
            </a:r>
            <a:endParaRPr sz="4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917850"/>
            <a:ext cx="8839201" cy="2954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0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Arial"/>
                <a:ea typeface="Arial"/>
                <a:cs typeface="Arial"/>
                <a:sym typeface="Arial"/>
              </a:rPr>
              <a:t>Development</a:t>
            </a:r>
            <a:endParaRPr sz="6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Arial"/>
                <a:ea typeface="Arial"/>
                <a:cs typeface="Arial"/>
                <a:sym typeface="Arial"/>
              </a:rPr>
              <a:t>Environment Setup</a:t>
            </a:r>
            <a:endParaRPr sz="4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41"/>
          <p:cNvSpPr txBox="1"/>
          <p:nvPr>
            <p:ph idx="1" type="body"/>
          </p:nvPr>
        </p:nvSpPr>
        <p:spPr>
          <a:xfrm>
            <a:off x="471900" y="1919075"/>
            <a:ext cx="4222200" cy="306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3C78D8"/>
                </a:solidFill>
                <a:latin typeface="Arial"/>
                <a:ea typeface="Arial"/>
                <a:cs typeface="Arial"/>
                <a:sym typeface="Arial"/>
              </a:rPr>
              <a:t>Linux</a:t>
            </a:r>
            <a:endParaRPr b="1" sz="2000">
              <a:solidFill>
                <a:srgbClr val="3C78D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Install Prerequisite Dependencies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Install rbenv/rvm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Install Ruby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Install Rails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41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Windows</a:t>
            </a:r>
            <a:endParaRPr b="1" sz="200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Cmder (console emulator)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Chocolatey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Installing Ruby and Rubocop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Installing Ruby on Rails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Arial"/>
                <a:ea typeface="Arial"/>
                <a:cs typeface="Arial"/>
                <a:sym typeface="Arial"/>
              </a:rPr>
              <a:t>Concepts</a:t>
            </a:r>
            <a:endParaRPr sz="4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460950" y="1874650"/>
            <a:ext cx="5016900" cy="308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Ruby</a:t>
            </a:r>
            <a:r>
              <a:rPr b="1"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 a dynamic, object-oriented language with a focus on simplicity and productivity.  (Yukihiro Matsumoto)  </a:t>
            </a:r>
            <a:endParaRPr b="1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Ruby on Rails</a:t>
            </a:r>
            <a:r>
              <a:rPr b="1"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or </a:t>
            </a:r>
            <a:r>
              <a:rPr b="1" lang="en" sz="17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Rails</a:t>
            </a:r>
            <a:r>
              <a:rPr b="1"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is a server-side web application framework written in </a:t>
            </a:r>
            <a:r>
              <a:rPr b="1" lang="en" sz="17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Ruby</a:t>
            </a:r>
            <a:r>
              <a:rPr b="1"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1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Ruby 1.0 </a:t>
            </a:r>
            <a:r>
              <a:rPr b="1" lang="en" sz="17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1996</a:t>
            </a:r>
            <a:r>
              <a:rPr b="1"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Rails First Released </a:t>
            </a:r>
            <a:r>
              <a:rPr b="1" lang="en" sz="17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July 2004</a:t>
            </a:r>
            <a:endParaRPr b="1" sz="170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Latest version — Ruby </a:t>
            </a:r>
            <a:r>
              <a:rPr b="1" lang="en" sz="17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2.7.1</a:t>
            </a:r>
            <a:r>
              <a:rPr b="1"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Rails </a:t>
            </a:r>
            <a:r>
              <a:rPr b="1" lang="en" sz="17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6.0.3</a:t>
            </a:r>
            <a:endParaRPr b="1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6350" y="1763224"/>
            <a:ext cx="3367274" cy="3230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Ruby install on ubuntu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42"/>
          <p:cNvSpPr txBox="1"/>
          <p:nvPr>
            <p:ph idx="1" type="body"/>
          </p:nvPr>
        </p:nvSpPr>
        <p:spPr>
          <a:xfrm>
            <a:off x="511850" y="2022600"/>
            <a:ext cx="4172700" cy="265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marR="508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r>
              <a:rPr b="1"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Install RVM (development version):</a:t>
            </a:r>
            <a:endParaRPr b="1"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1016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highlight>
                  <a:srgbClr val="434343"/>
                </a:highlight>
                <a:latin typeface="Arial"/>
                <a:ea typeface="Arial"/>
                <a:cs typeface="Arial"/>
                <a:sym typeface="Arial"/>
              </a:rPr>
              <a:t>\curl -sSL https://get.rvm.io | bash</a:t>
            </a:r>
            <a:endParaRPr sz="1100">
              <a:solidFill>
                <a:srgbClr val="FFFFFF"/>
              </a:solidFill>
              <a:highlight>
                <a:srgbClr val="434343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marR="508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</a:pPr>
            <a:r>
              <a:rPr b="1"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Install RVM stable with ruby:</a:t>
            </a:r>
            <a:endParaRPr b="1"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1016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highlight>
                  <a:srgbClr val="434343"/>
                </a:highlight>
                <a:latin typeface="Arial"/>
                <a:ea typeface="Arial"/>
                <a:cs typeface="Arial"/>
                <a:sym typeface="Arial"/>
              </a:rPr>
              <a:t>\curl -sSL https://get.rvm.io | bash -s stable --ruby</a:t>
            </a:r>
            <a:endParaRPr sz="1100">
              <a:solidFill>
                <a:srgbClr val="FFFFFF"/>
              </a:solidFill>
              <a:highlight>
                <a:srgbClr val="434343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508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1"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Additionally with rails (poor man's </a:t>
            </a:r>
            <a:r>
              <a:rPr b="1" lang="en" sz="1200">
                <a:solidFill>
                  <a:srgbClr val="71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railsinstaller</a:t>
            </a:r>
            <a:r>
              <a:rPr b="1"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):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1016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highlight>
                  <a:srgbClr val="434343"/>
                </a:highlight>
                <a:latin typeface="Arial"/>
                <a:ea typeface="Arial"/>
                <a:cs typeface="Arial"/>
                <a:sym typeface="Arial"/>
              </a:rPr>
              <a:t>\curl -sSL https://get.rvm.io | bash -s stable --rails</a:t>
            </a:r>
            <a:endParaRPr sz="1100">
              <a:solidFill>
                <a:srgbClr val="FFFFFF"/>
              </a:solidFill>
              <a:highlight>
                <a:srgbClr val="434343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545454"/>
              </a:solidFill>
              <a:highlight>
                <a:srgbClr val="F2F2F2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42"/>
          <p:cNvSpPr txBox="1"/>
          <p:nvPr>
            <p:ph idx="1" type="body"/>
          </p:nvPr>
        </p:nvSpPr>
        <p:spPr>
          <a:xfrm>
            <a:off x="4853075" y="2022600"/>
            <a:ext cx="4172700" cy="265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</a:pPr>
            <a:r>
              <a:rPr b="1" lang="en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Installing rubies</a:t>
            </a:r>
            <a:endParaRPr sz="11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10160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highlight>
                  <a:srgbClr val="434343"/>
                </a:highlight>
                <a:latin typeface="Arial"/>
                <a:ea typeface="Arial"/>
                <a:cs typeface="Arial"/>
                <a:sym typeface="Arial"/>
              </a:rPr>
              <a:t>$ rvm install 2.6.5</a:t>
            </a:r>
            <a:endParaRPr sz="1100">
              <a:solidFill>
                <a:srgbClr val="FFFFFF"/>
              </a:solidFill>
              <a:highlight>
                <a:srgbClr val="434343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highlight>
                  <a:srgbClr val="434343"/>
                </a:highlight>
                <a:latin typeface="Arial"/>
                <a:ea typeface="Arial"/>
                <a:cs typeface="Arial"/>
                <a:sym typeface="Arial"/>
              </a:rPr>
              <a:t>$ rvm use 2.1.1</a:t>
            </a:r>
            <a:endParaRPr sz="1100">
              <a:solidFill>
                <a:srgbClr val="FFFFFF"/>
              </a:solidFill>
              <a:highlight>
                <a:srgbClr val="434343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highlight>
                  <a:srgbClr val="434343"/>
                </a:highlight>
                <a:latin typeface="Arial"/>
                <a:ea typeface="Arial"/>
                <a:cs typeface="Arial"/>
                <a:sym typeface="Arial"/>
              </a:rPr>
              <a:t>$ ruby -v</a:t>
            </a:r>
            <a:endParaRPr sz="1100">
              <a:solidFill>
                <a:srgbClr val="FFFFFF"/>
              </a:solidFill>
              <a:highlight>
                <a:srgbClr val="434343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highlight>
                  <a:srgbClr val="434343"/>
                </a:highlight>
                <a:latin typeface="Arial"/>
                <a:ea typeface="Arial"/>
                <a:cs typeface="Arial"/>
                <a:sym typeface="Arial"/>
              </a:rPr>
              <a:t>ruby 2.1.1p76 (2014-02-24 revision 45161) [x86_64-darwin12.0] </a:t>
            </a:r>
            <a:endParaRPr sz="1100">
              <a:solidFill>
                <a:srgbClr val="FFFFFF"/>
              </a:solidFill>
              <a:highlight>
                <a:srgbClr val="434343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highlight>
                  <a:srgbClr val="434343"/>
                </a:highlight>
                <a:latin typeface="Arial"/>
                <a:ea typeface="Arial"/>
                <a:cs typeface="Arial"/>
                <a:sym typeface="Arial"/>
              </a:rPr>
              <a:t>$ which ruby</a:t>
            </a:r>
            <a:endParaRPr sz="1100">
              <a:solidFill>
                <a:srgbClr val="FFFFFF"/>
              </a:solidFill>
              <a:highlight>
                <a:srgbClr val="434343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381000" marR="10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highlight>
                  <a:srgbClr val="434343"/>
                </a:highlight>
                <a:latin typeface="Arial"/>
                <a:ea typeface="Arial"/>
                <a:cs typeface="Arial"/>
                <a:sym typeface="Arial"/>
              </a:rPr>
              <a:t>/Users/rys/.rvm/rubies/ruby-2.1.1/bin/ruby</a:t>
            </a:r>
            <a:endParaRPr sz="1100">
              <a:solidFill>
                <a:srgbClr val="FFFFFF"/>
              </a:solidFill>
              <a:highlight>
                <a:srgbClr val="434343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545454"/>
              </a:solidFill>
              <a:highlight>
                <a:srgbClr val="F2F2F2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Arial"/>
                <a:ea typeface="Arial"/>
                <a:cs typeface="Arial"/>
                <a:sym typeface="Arial"/>
              </a:rPr>
              <a:t>Creating a New Rails Project</a:t>
            </a:r>
            <a:endParaRPr sz="4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43"/>
          <p:cNvSpPr txBox="1"/>
          <p:nvPr>
            <p:ph idx="1" type="body"/>
          </p:nvPr>
        </p:nvSpPr>
        <p:spPr>
          <a:xfrm>
            <a:off x="501525" y="1919075"/>
            <a:ext cx="3999900" cy="5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Arial"/>
              <a:buAutoNum type="arabicPeriod"/>
            </a:pPr>
            <a:r>
              <a:rPr b="1" lang="en" sz="18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Database Install (My</a:t>
            </a:r>
            <a:r>
              <a:rPr b="1" lang="en" sz="18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SQL)</a:t>
            </a: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solidFill>
                <a:srgbClr val="F8F8F2"/>
              </a:solidFill>
              <a:highlight>
                <a:srgbClr val="272822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43"/>
          <p:cNvSpPr txBox="1"/>
          <p:nvPr>
            <p:ph idx="2" type="body"/>
          </p:nvPr>
        </p:nvSpPr>
        <p:spPr>
          <a:xfrm>
            <a:off x="4694250" y="1919075"/>
            <a:ext cx="3999900" cy="44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C78D8"/>
                </a:solidFill>
                <a:latin typeface="Arial"/>
                <a:ea typeface="Arial"/>
                <a:cs typeface="Arial"/>
                <a:sym typeface="Arial"/>
              </a:rPr>
              <a:t>2. Configure The Rails Application</a:t>
            </a: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5400" marR="1270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8F8F2"/>
              </a:solidFill>
              <a:highlight>
                <a:srgbClr val="272822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82600" marR="1270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8F8F2"/>
              </a:solidFill>
              <a:highlight>
                <a:srgbClr val="272822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500"/>
              </a:spcBef>
              <a:spcAft>
                <a:spcPts val="1600"/>
              </a:spcAft>
              <a:buNone/>
            </a:pPr>
            <a:r>
              <a:t/>
            </a:r>
            <a:endParaRPr b="1"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43"/>
          <p:cNvSpPr txBox="1"/>
          <p:nvPr>
            <p:ph idx="1" type="body"/>
          </p:nvPr>
        </p:nvSpPr>
        <p:spPr>
          <a:xfrm>
            <a:off x="501525" y="2614750"/>
            <a:ext cx="3999900" cy="1167000"/>
          </a:xfrm>
          <a:prstGeom prst="rect">
            <a:avLst/>
          </a:prstGeom>
          <a:solidFill>
            <a:srgbClr val="43434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highlight>
                  <a:srgbClr val="434343"/>
                </a:highlight>
                <a:latin typeface="Arial"/>
                <a:ea typeface="Arial"/>
                <a:cs typeface="Arial"/>
                <a:sym typeface="Arial"/>
              </a:rPr>
              <a:t>sudo apt-get update sudo apt-get install mysql-client libmysqlclient-dev</a:t>
            </a:r>
            <a:endParaRPr b="1">
              <a:solidFill>
                <a:srgbClr val="FFFFFF"/>
              </a:solidFill>
              <a:highlight>
                <a:srgbClr val="434343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highlight>
                  <a:srgbClr val="434343"/>
                </a:highlight>
                <a:latin typeface="Arial"/>
                <a:ea typeface="Arial"/>
                <a:cs typeface="Arial"/>
                <a:sym typeface="Arial"/>
              </a:rPr>
              <a:t>gem install mysql2</a:t>
            </a:r>
            <a:endParaRPr b="1">
              <a:solidFill>
                <a:srgbClr val="FFFFFF"/>
              </a:solidFill>
              <a:highlight>
                <a:srgbClr val="434343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solidFill>
                <a:srgbClr val="F8F8F2"/>
              </a:solidFill>
              <a:highlight>
                <a:srgbClr val="272822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43"/>
          <p:cNvSpPr txBox="1"/>
          <p:nvPr>
            <p:ph idx="2" type="body"/>
          </p:nvPr>
        </p:nvSpPr>
        <p:spPr>
          <a:xfrm>
            <a:off x="4694100" y="2318700"/>
            <a:ext cx="3999900" cy="2647200"/>
          </a:xfrm>
          <a:prstGeom prst="rect">
            <a:avLst/>
          </a:prstGeom>
          <a:solidFill>
            <a:srgbClr val="43434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highlight>
                  <a:srgbClr val="434343"/>
                </a:highlight>
                <a:latin typeface="Arial"/>
                <a:ea typeface="Arial"/>
                <a:cs typeface="Arial"/>
                <a:sym typeface="Arial"/>
              </a:rPr>
              <a:t>rails new [application name] -d mysql</a:t>
            </a:r>
            <a:endParaRPr b="1">
              <a:solidFill>
                <a:srgbClr val="FFFFFF"/>
              </a:solidFill>
              <a:highlight>
                <a:srgbClr val="434343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highlight>
                  <a:srgbClr val="434343"/>
                </a:highlight>
                <a:latin typeface="Arial"/>
                <a:ea typeface="Arial"/>
                <a:cs typeface="Arial"/>
                <a:sym typeface="Arial"/>
              </a:rPr>
              <a:t>rails new my-app -d mysql</a:t>
            </a:r>
            <a:endParaRPr b="1">
              <a:solidFill>
                <a:srgbClr val="FFFFFF"/>
              </a:solidFill>
              <a:highlight>
                <a:srgbClr val="434343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highlight>
                  <a:srgbClr val="434343"/>
                </a:highlight>
                <a:latin typeface="Arial"/>
                <a:ea typeface="Arial"/>
                <a:cs typeface="Arial"/>
                <a:sym typeface="Arial"/>
              </a:rPr>
              <a:t>mysql -u root -p</a:t>
            </a:r>
            <a:endParaRPr b="1">
              <a:solidFill>
                <a:srgbClr val="FFFFFF"/>
              </a:solidFill>
              <a:highlight>
                <a:srgbClr val="434343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highlight>
                  <a:srgbClr val="434343"/>
                </a:highlight>
                <a:latin typeface="Arial"/>
                <a:ea typeface="Arial"/>
                <a:cs typeface="Arial"/>
                <a:sym typeface="Arial"/>
              </a:rPr>
              <a:t>nano config/database.yml</a:t>
            </a:r>
            <a:endParaRPr b="1">
              <a:solidFill>
                <a:srgbClr val="FFFFFF"/>
              </a:solidFill>
              <a:highlight>
                <a:srgbClr val="434343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highlight>
                  <a:srgbClr val="434343"/>
                </a:highlight>
                <a:latin typeface="Arial"/>
                <a:ea typeface="Arial"/>
                <a:cs typeface="Arial"/>
                <a:sym typeface="Arial"/>
              </a:rPr>
              <a:t>password: [MySQL password]</a:t>
            </a:r>
            <a:endParaRPr b="1">
              <a:solidFill>
                <a:srgbClr val="FFFFFF"/>
              </a:solidFill>
              <a:highlight>
                <a:srgbClr val="434343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highlight>
                  <a:srgbClr val="434343"/>
                </a:highlight>
                <a:latin typeface="Arial"/>
                <a:ea typeface="Arial"/>
                <a:cs typeface="Arial"/>
                <a:sym typeface="Arial"/>
              </a:rPr>
              <a:t>rake db:create</a:t>
            </a:r>
            <a:endParaRPr b="1">
              <a:solidFill>
                <a:srgbClr val="FFFFFF"/>
              </a:solidFill>
              <a:highlight>
                <a:srgbClr val="434343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5400" marR="1270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8F8F2"/>
              </a:solidFill>
              <a:highlight>
                <a:srgbClr val="272822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82600" marR="1270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8F8F2"/>
              </a:solidFill>
              <a:highlight>
                <a:srgbClr val="272822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500"/>
              </a:spcBef>
              <a:spcAft>
                <a:spcPts val="1600"/>
              </a:spcAft>
              <a:buNone/>
            </a:pPr>
            <a:r>
              <a:t/>
            </a:r>
            <a:endParaRPr b="1"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Why Back End with Ruby On Rails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44"/>
          <p:cNvSpPr txBox="1"/>
          <p:nvPr>
            <p:ph idx="1" type="body"/>
          </p:nvPr>
        </p:nvSpPr>
        <p:spPr>
          <a:xfrm>
            <a:off x="511850" y="2022600"/>
            <a:ext cx="4172700" cy="265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</a:pPr>
            <a:r>
              <a:rPr b="1"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Ruby is a very productive</a:t>
            </a:r>
            <a:endParaRPr b="1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</a:pPr>
            <a:r>
              <a:rPr b="1"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Creative</a:t>
            </a:r>
            <a:endParaRPr b="1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</a:pPr>
            <a:r>
              <a:rPr b="1"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Improved code quality</a:t>
            </a:r>
            <a:endParaRPr b="1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</a:pPr>
            <a:r>
              <a:rPr b="1"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 interpreted scripting language</a:t>
            </a:r>
            <a:endParaRPr b="1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</a:pPr>
            <a:r>
              <a:rPr b="1"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Speed / Fast Development</a:t>
            </a:r>
            <a:endParaRPr b="1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</a:pPr>
            <a:r>
              <a:rPr b="1"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Efficiency</a:t>
            </a:r>
            <a:endParaRPr b="1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545454"/>
              </a:solidFill>
              <a:highlight>
                <a:srgbClr val="F2F2F2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44"/>
          <p:cNvSpPr txBox="1"/>
          <p:nvPr>
            <p:ph idx="1" type="body"/>
          </p:nvPr>
        </p:nvSpPr>
        <p:spPr>
          <a:xfrm>
            <a:off x="4853075" y="2022600"/>
            <a:ext cx="4172700" cy="265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</a:pPr>
            <a:r>
              <a:rPr b="1"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Great for startups</a:t>
            </a:r>
            <a:endParaRPr b="1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</a:pPr>
            <a:r>
              <a:rPr b="1"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Scalability</a:t>
            </a:r>
            <a:endParaRPr b="1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</a:pPr>
            <a:r>
              <a:rPr b="1"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Great for high-traffic sites</a:t>
            </a:r>
            <a:endParaRPr b="1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</a:pPr>
            <a:r>
              <a:rPr b="1"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Easy to deployment</a:t>
            </a:r>
            <a:endParaRPr b="1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545454"/>
              </a:solidFill>
              <a:highlight>
                <a:srgbClr val="F2F2F2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Arial"/>
                <a:ea typeface="Arial"/>
                <a:cs typeface="Arial"/>
                <a:sym typeface="Arial"/>
              </a:rPr>
              <a:t>Pros </a:t>
            </a:r>
            <a:r>
              <a:rPr lang="en" sz="4800">
                <a:latin typeface="Arial"/>
                <a:ea typeface="Arial"/>
                <a:cs typeface="Arial"/>
                <a:sym typeface="Arial"/>
              </a:rPr>
              <a:t>and Cons</a:t>
            </a:r>
            <a:endParaRPr sz="4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4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Char char="●"/>
            </a:pPr>
            <a:r>
              <a:rPr b="1" lang="en" sz="2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b="1" lang="en" sz="2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ast development</a:t>
            </a:r>
            <a:endParaRPr b="1" sz="24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Char char="●"/>
            </a:pPr>
            <a:r>
              <a:rPr b="1" lang="en" sz="2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Many gems</a:t>
            </a:r>
            <a:endParaRPr b="1" sz="24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Char char="●"/>
            </a:pPr>
            <a:r>
              <a:rPr b="1" lang="en" sz="2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Good hosting</a:t>
            </a:r>
            <a:endParaRPr b="1" sz="24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Char char="●"/>
            </a:pPr>
            <a:r>
              <a:rPr b="1" lang="en" sz="2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Great community</a:t>
            </a:r>
            <a:endParaRPr b="1" sz="24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400"/>
              <a:buFont typeface="Arial"/>
              <a:buChar char="●"/>
            </a:pPr>
            <a:r>
              <a:rPr b="1" lang="en" sz="24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Good marketing</a:t>
            </a:r>
            <a:endParaRPr b="1" sz="24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45"/>
          <p:cNvSpPr txBox="1"/>
          <p:nvPr>
            <p:ph idx="2" type="body"/>
          </p:nvPr>
        </p:nvSpPr>
        <p:spPr>
          <a:xfrm>
            <a:off x="4694100" y="1734075"/>
            <a:ext cx="3999900" cy="39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Arial"/>
              <a:buChar char="●"/>
            </a:pPr>
            <a:r>
              <a:rPr b="1" lang="en" sz="18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Consumes a lot of resources </a:t>
            </a:r>
            <a:endParaRPr b="1" sz="180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Arial"/>
              <a:buChar char="●"/>
            </a:pPr>
            <a:r>
              <a:rPr b="1" lang="en" sz="18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Bad performance in some cases</a:t>
            </a:r>
            <a:endParaRPr b="1" sz="180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Arial"/>
              <a:buChar char="●"/>
            </a:pPr>
            <a:r>
              <a:rPr b="1" lang="en" sz="18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Support for websockets</a:t>
            </a:r>
            <a:endParaRPr b="1" sz="180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Arial"/>
              <a:buChar char="●"/>
            </a:pPr>
            <a:r>
              <a:rPr b="1" lang="en" sz="18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Not enough for more complex systems</a:t>
            </a:r>
            <a:endParaRPr b="1" sz="180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Font typeface="Arial"/>
              <a:buChar char="●"/>
            </a:pPr>
            <a:r>
              <a:rPr b="1" lang="en" sz="18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Becomes more and more complex</a:t>
            </a:r>
            <a:endParaRPr b="1" sz="180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9144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6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Arial"/>
                <a:ea typeface="Arial"/>
                <a:cs typeface="Arial"/>
                <a:sym typeface="Arial"/>
              </a:rPr>
              <a:t>Ruby On Rails with React</a:t>
            </a:r>
            <a:endParaRPr sz="5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Why React with Ruby On Rails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47"/>
          <p:cNvSpPr txBox="1"/>
          <p:nvPr>
            <p:ph idx="1" type="body"/>
          </p:nvPr>
        </p:nvSpPr>
        <p:spPr>
          <a:xfrm>
            <a:off x="511850" y="2022600"/>
            <a:ext cx="4172700" cy="265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</a:pPr>
            <a:r>
              <a:rPr b="1"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Reduced server response time</a:t>
            </a:r>
            <a:endParaRPr b="1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</a:pPr>
            <a:r>
              <a:rPr b="1"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Cut down Memory usage</a:t>
            </a:r>
            <a:endParaRPr b="1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</a:pPr>
            <a:r>
              <a:rPr b="1"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Development speed, quality &amp; business model</a:t>
            </a:r>
            <a:endParaRPr b="1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Char char="●"/>
            </a:pPr>
            <a:r>
              <a:rPr b="1"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Low learning curve</a:t>
            </a:r>
            <a:endParaRPr b="1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545454"/>
              </a:solidFill>
              <a:highlight>
                <a:srgbClr val="F2F2F2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47"/>
          <p:cNvSpPr txBox="1"/>
          <p:nvPr>
            <p:ph idx="1" type="body"/>
          </p:nvPr>
        </p:nvSpPr>
        <p:spPr>
          <a:xfrm>
            <a:off x="4867875" y="2160200"/>
            <a:ext cx="4172700" cy="265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 </a:t>
            </a:r>
            <a:r>
              <a:rPr b="1"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well-known B2B companies globally are using React with Ruby on Rails</a:t>
            </a:r>
            <a:endParaRPr b="1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Klarx</a:t>
            </a:r>
            <a:r>
              <a:rPr b="1"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160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/>
              </a:rPr>
              <a:t>Airbnb</a:t>
            </a:r>
            <a:r>
              <a:rPr b="1"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160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/>
              </a:rPr>
              <a:t>Gusto</a:t>
            </a:r>
            <a:r>
              <a:rPr b="1"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160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6"/>
              </a:rPr>
              <a:t>TaskRabbit</a:t>
            </a:r>
            <a:r>
              <a:rPr b="1"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160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7"/>
              </a:rPr>
              <a:t>OpenDoor</a:t>
            </a:r>
            <a:r>
              <a:rPr b="1"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160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8"/>
              </a:rPr>
              <a:t>Casper</a:t>
            </a:r>
            <a:endParaRPr b="1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545454"/>
              </a:solidFill>
              <a:highlight>
                <a:srgbClr val="F2F2F2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Create</a:t>
            </a:r>
            <a:r>
              <a:rPr lang="en" sz="30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3000">
                <a:latin typeface="Arial"/>
                <a:ea typeface="Arial"/>
                <a:cs typeface="Arial"/>
                <a:sym typeface="Arial"/>
              </a:rPr>
              <a:t>Ruby On Rails with </a:t>
            </a:r>
            <a:r>
              <a:rPr lang="en" sz="3000">
                <a:latin typeface="Arial"/>
                <a:ea typeface="Arial"/>
                <a:cs typeface="Arial"/>
                <a:sym typeface="Arial"/>
              </a:rPr>
              <a:t>React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48"/>
          <p:cNvSpPr txBox="1"/>
          <p:nvPr>
            <p:ph idx="1" type="body"/>
          </p:nvPr>
        </p:nvSpPr>
        <p:spPr>
          <a:xfrm>
            <a:off x="178825" y="2022600"/>
            <a:ext cx="4172700" cy="265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Installing Frontend Dependencies</a:t>
            </a:r>
            <a:endParaRPr b="1" sz="1700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b="1"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React Router, for handling navigation in a React application.</a:t>
            </a:r>
            <a:endParaRPr b="1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b="1"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Bootstrap, for styling your front-end components.</a:t>
            </a:r>
            <a:endParaRPr b="1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b="1"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jQuery and Popper, for working with Bootstrap.</a:t>
            </a:r>
            <a:endParaRPr b="1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545454"/>
              </a:solidFill>
              <a:highlight>
                <a:srgbClr val="F2F2F2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48"/>
          <p:cNvSpPr txBox="1"/>
          <p:nvPr>
            <p:ph idx="1" type="body"/>
          </p:nvPr>
        </p:nvSpPr>
        <p:spPr>
          <a:xfrm>
            <a:off x="4396025" y="2022600"/>
            <a:ext cx="4662600" cy="265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Setting Up the Homepage</a:t>
            </a:r>
            <a:endParaRPr b="1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50">
                <a:solidFill>
                  <a:srgbClr val="FFFFFF"/>
                </a:solidFill>
                <a:highlight>
                  <a:srgbClr val="434343"/>
                </a:highlight>
                <a:latin typeface="Arial"/>
                <a:ea typeface="Arial"/>
                <a:cs typeface="Arial"/>
                <a:sym typeface="Arial"/>
              </a:rPr>
              <a:t>rails g controller Homepage index</a:t>
            </a:r>
            <a:endParaRPr b="1" sz="1350">
              <a:solidFill>
                <a:srgbClr val="FFFFFF"/>
              </a:solidFill>
              <a:highlight>
                <a:srgbClr val="434343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Configuring React as Rails Frontend</a:t>
            </a:r>
            <a:endParaRPr b="1" sz="1700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1"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Webpacker</a:t>
            </a:r>
            <a:r>
              <a:rPr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gem</a:t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Javascript_pack_tag</a:t>
            </a:r>
            <a:r>
              <a:rPr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15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stylesheet_pack_tag</a:t>
            </a:r>
            <a:endParaRPr sz="150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b="1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545454"/>
              </a:solidFill>
              <a:highlight>
                <a:srgbClr val="F2F2F2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Arial"/>
                <a:ea typeface="Arial"/>
                <a:cs typeface="Arial"/>
                <a:sym typeface="Arial"/>
              </a:rPr>
              <a:t>~/rails_react_recipe/app/views/layouts/application.html.erb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49"/>
          <p:cNvSpPr txBox="1"/>
          <p:nvPr>
            <p:ph idx="1" type="body"/>
          </p:nvPr>
        </p:nvSpPr>
        <p:spPr>
          <a:xfrm>
            <a:off x="178825" y="2022600"/>
            <a:ext cx="8605800" cy="1011600"/>
          </a:xfrm>
          <a:prstGeom prst="rect">
            <a:avLst/>
          </a:prstGeom>
          <a:solidFill>
            <a:srgbClr val="43434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FFFFFF"/>
              </a:solidFill>
              <a:highlight>
                <a:srgbClr val="434343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50">
                <a:solidFill>
                  <a:srgbClr val="FFFFFF"/>
                </a:solidFill>
                <a:highlight>
                  <a:srgbClr val="434343"/>
                </a:highlight>
                <a:latin typeface="Arial"/>
                <a:ea typeface="Arial"/>
                <a:cs typeface="Arial"/>
                <a:sym typeface="Arial"/>
              </a:rPr>
              <a:t>&lt;meta name="viewport" content="width=device-width, initial-scale=1, shrink-to-fit=no"&gt;</a:t>
            </a:r>
            <a:endParaRPr b="1" sz="1250">
              <a:solidFill>
                <a:srgbClr val="FFFFFF"/>
              </a:solidFill>
              <a:highlight>
                <a:srgbClr val="434343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50">
              <a:solidFill>
                <a:srgbClr val="FFFFFF"/>
              </a:solidFill>
              <a:highlight>
                <a:srgbClr val="434343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50">
                <a:solidFill>
                  <a:srgbClr val="FFFFFF"/>
                </a:solidFill>
                <a:highlight>
                  <a:srgbClr val="434343"/>
                </a:highlight>
                <a:latin typeface="Arial"/>
                <a:ea typeface="Arial"/>
                <a:cs typeface="Arial"/>
                <a:sym typeface="Arial"/>
              </a:rPr>
              <a:t>&lt;%= javascript_pack_tag 'Index' %&gt;</a:t>
            </a:r>
            <a:endParaRPr b="1" sz="1250">
              <a:solidFill>
                <a:srgbClr val="FFFFFF"/>
              </a:solidFill>
              <a:highlight>
                <a:srgbClr val="434343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50">
              <a:solidFill>
                <a:srgbClr val="FFFFFF"/>
              </a:solidFill>
              <a:highlight>
                <a:srgbClr val="434343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50">
              <a:solidFill>
                <a:srgbClr val="FFFFFF"/>
              </a:solidFill>
              <a:highlight>
                <a:srgbClr val="434343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FFFFFF"/>
              </a:solidFill>
              <a:highlight>
                <a:srgbClr val="434343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FFFFFF"/>
              </a:solidFill>
              <a:highlight>
                <a:srgbClr val="434343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FFFFFF"/>
              </a:solidFill>
              <a:highlight>
                <a:srgbClr val="434343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FFFFFF"/>
              </a:solidFill>
              <a:highlight>
                <a:srgbClr val="434343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FFFFFF"/>
              </a:solidFill>
              <a:highlight>
                <a:srgbClr val="434343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FFFFFF"/>
              </a:solidFill>
              <a:highlight>
                <a:srgbClr val="434343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0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Arial"/>
                <a:ea typeface="Arial"/>
                <a:cs typeface="Arial"/>
                <a:sym typeface="Arial"/>
              </a:rPr>
              <a:t>Thank you</a:t>
            </a:r>
            <a:endParaRPr sz="6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Main Features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6"/>
          <p:cNvSpPr txBox="1"/>
          <p:nvPr>
            <p:ph idx="1" type="body"/>
          </p:nvPr>
        </p:nvSpPr>
        <p:spPr>
          <a:xfrm>
            <a:off x="336525" y="1919075"/>
            <a:ext cx="4289400" cy="306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DYNAMIC</a:t>
            </a:r>
            <a:endParaRPr b="1" sz="1600">
              <a:solidFill>
                <a:srgbClr val="3C78D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Dynamic programming language</a:t>
            </a:r>
            <a:r>
              <a:rPr b="1"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 a term used in computer science to describe a class of high-level programming languages which, at runtime, execute many common programming behaviors that static programming languages perform during compilation.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4716775" y="1919075"/>
            <a:ext cx="4289400" cy="306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OBJECT-ORIENTED</a:t>
            </a:r>
            <a:endParaRPr b="1" sz="1600">
              <a:solidFill>
                <a:srgbClr val="3C78D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b="1"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Ruby is pure object-oriented language and everything appears to Ruby as an object</a:t>
            </a:r>
            <a:endParaRPr b="1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b="1"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Even a class itself is an object that is an instance of the Class class</a:t>
            </a:r>
            <a:endParaRPr b="1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b="1"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Ruby is based on the concept of “objects” , classes , attributes and methods.</a:t>
            </a:r>
            <a:endParaRPr b="1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General purpose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7"/>
          <p:cNvSpPr txBox="1"/>
          <p:nvPr>
            <p:ph idx="1" type="body"/>
          </p:nvPr>
        </p:nvSpPr>
        <p:spPr>
          <a:xfrm>
            <a:off x="336525" y="1839450"/>
            <a:ext cx="8357400" cy="73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Ruby is a programming language designed to be used for writing software in a wide variety of application domains like:</a:t>
            </a: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7"/>
          <p:cNvSpPr txBox="1"/>
          <p:nvPr>
            <p:ph idx="1" type="body"/>
          </p:nvPr>
        </p:nvSpPr>
        <p:spPr>
          <a:xfrm>
            <a:off x="336525" y="2723025"/>
            <a:ext cx="4289400" cy="225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Server-Side(Ruby-on-Rails)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Web Servers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Common GUI Applications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Low-Level systems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7"/>
          <p:cNvSpPr txBox="1"/>
          <p:nvPr>
            <p:ph idx="1" type="body"/>
          </p:nvPr>
        </p:nvSpPr>
        <p:spPr>
          <a:xfrm>
            <a:off x="4572000" y="2723025"/>
            <a:ext cx="4289400" cy="225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b="1"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Simulations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b="1"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3D Modeling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b="1"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Robotics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b="1"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Web Applications Implemented in Rails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Ruby gems and RVM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8"/>
          <p:cNvSpPr txBox="1"/>
          <p:nvPr>
            <p:ph idx="1" type="body"/>
          </p:nvPr>
        </p:nvSpPr>
        <p:spPr>
          <a:xfrm>
            <a:off x="424100" y="1935000"/>
            <a:ext cx="4289400" cy="306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RUBY GEMS</a:t>
            </a:r>
            <a:endParaRPr b="1" sz="1600">
              <a:solidFill>
                <a:srgbClr val="3C78D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most programming languages, Ruby offers a wide set of third-party libraries.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Most of them are released in the form of a </a:t>
            </a:r>
            <a:r>
              <a:rPr b="1" lang="en" sz="16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gem</a:t>
            </a:r>
            <a:r>
              <a:rPr b="1"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RubyGems</a:t>
            </a:r>
            <a:r>
              <a:rPr b="1"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 a package manager for the Ruby programming language that provides a standard format for distributing Ruby programs and libraries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8"/>
          <p:cNvSpPr txBox="1"/>
          <p:nvPr>
            <p:ph idx="1" type="body"/>
          </p:nvPr>
        </p:nvSpPr>
        <p:spPr>
          <a:xfrm>
            <a:off x="4804350" y="1935000"/>
            <a:ext cx="4289400" cy="306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RUBY RVM </a:t>
            </a:r>
            <a:r>
              <a:rPr b="1" lang="en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(Ruby Version</a:t>
            </a:r>
            <a:r>
              <a:rPr b="1" lang="en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Manager)</a:t>
            </a:r>
            <a:endParaRPr b="1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RVM is a programmer’s helping hand for :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b="1"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Production</a:t>
            </a:r>
            <a:endParaRPr b="1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b="1"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Testing</a:t>
            </a:r>
            <a:endParaRPr b="1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b="1"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Gem Management</a:t>
            </a:r>
            <a:endParaRPr b="1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E06666"/>
                </a:solidFill>
                <a:latin typeface="Arial"/>
                <a:ea typeface="Arial"/>
                <a:cs typeface="Arial"/>
                <a:sym typeface="Arial"/>
              </a:rPr>
              <a:t>Note : RVM is for Ruby applications, *not just for Rails*! Any Ruby based application will benefit from your use of RVM</a:t>
            </a:r>
            <a:endParaRPr b="1" sz="1500">
              <a:solidFill>
                <a:srgbClr val="E0666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IRB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9"/>
          <p:cNvSpPr txBox="1"/>
          <p:nvPr>
            <p:ph idx="1" type="body"/>
          </p:nvPr>
        </p:nvSpPr>
        <p:spPr>
          <a:xfrm>
            <a:off x="318475" y="1935000"/>
            <a:ext cx="4395000" cy="306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Interactive Ruby Shell</a:t>
            </a:r>
            <a:r>
              <a:rPr b="1"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(IRB or irb) is a REPL for programming in Ruby. The program is launched from a command line and allows the execution of Ruby commands with immediate response, experimenting in real-time.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b="1"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irb is executed using the “irb” command.</a:t>
            </a:r>
            <a:endParaRPr b="1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b="1"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“exit” to exit irb</a:t>
            </a:r>
            <a:endParaRPr b="1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3225" y="1714550"/>
            <a:ext cx="3139657" cy="3332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Tools and General programming concepts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0"/>
          <p:cNvSpPr txBox="1"/>
          <p:nvPr>
            <p:ph idx="1" type="body"/>
          </p:nvPr>
        </p:nvSpPr>
        <p:spPr>
          <a:xfrm>
            <a:off x="318475" y="2460275"/>
            <a:ext cx="4395000" cy="150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Ruby Developing recommend </a:t>
            </a:r>
            <a:r>
              <a:rPr b="1" lang="en" sz="16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RubyMine </a:t>
            </a:r>
            <a:r>
              <a:rPr b="1"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(Developed by JetBrains)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VS Code</a:t>
            </a:r>
            <a:endParaRPr b="1" sz="160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0"/>
          <p:cNvSpPr txBox="1"/>
          <p:nvPr>
            <p:ph idx="1" type="body"/>
          </p:nvPr>
        </p:nvSpPr>
        <p:spPr>
          <a:xfrm>
            <a:off x="4403025" y="1775550"/>
            <a:ext cx="4563900" cy="328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Ruby files use the suffix .rb</a:t>
            </a:r>
            <a:endParaRPr b="1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Comments start with #</a:t>
            </a:r>
            <a:endParaRPr b="1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Multiple line comments use =begin , =end</a:t>
            </a:r>
            <a:endParaRPr b="1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nil(null in other programming languages) means that the object is an instance of the Nil Class</a:t>
            </a:r>
            <a:endParaRPr b="1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Blocks end using the “end” statement</a:t>
            </a:r>
            <a:endParaRPr b="1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 Variables dynamically change their type</a:t>
            </a:r>
            <a:endParaRPr b="1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rial"/>
                <a:ea typeface="Arial"/>
                <a:cs typeface="Arial"/>
                <a:sym typeface="Arial"/>
              </a:rPr>
              <a:t>Naming</a:t>
            </a: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1"/>
          <p:cNvSpPr txBox="1"/>
          <p:nvPr>
            <p:ph idx="1" type="body"/>
          </p:nvPr>
        </p:nvSpPr>
        <p:spPr>
          <a:xfrm>
            <a:off x="382175" y="1863300"/>
            <a:ext cx="4563900" cy="328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Local </a:t>
            </a:r>
            <a:r>
              <a:rPr b="1"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variables</a:t>
            </a:r>
            <a:r>
              <a:rPr b="1"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method’s parameters and </a:t>
            </a:r>
            <a:r>
              <a:rPr b="1"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method</a:t>
            </a:r>
            <a:r>
              <a:rPr b="1"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names are written in lowercase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Constants are written in capital letters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Global variables are prefixed with the dollar sign ($)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Field names are prefixed with the “at” sign "@"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 Class names are prefixed with the “double at” sign "@@"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3975" y="1897675"/>
            <a:ext cx="260985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