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Source Code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SourceCodePro-bold.fntdata"/><Relationship Id="rId27" Type="http://schemas.openxmlformats.org/officeDocument/2006/relationships/font" Target="fonts/SourceCodePr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SourceCode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3959b31c7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3959b31c7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3959b31c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3959b31c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3959b31c7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3959b31c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3959b31c7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3959b31c7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3959b31c7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3959b31c7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3959b31c7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3959b31c7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3959b31c7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3959b31c7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3959b31c7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3959b31c7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3959b31c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3959b31c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3959b31c7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3959b31c7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83959b31c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3959b31c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6f83aa91_0_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6f83aa9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3959b31c7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3959b31c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3959b31c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3959b31c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3959b31c7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3959b31c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3959b31c7_0_1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3959b31c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3959b31c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3959b31c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3959b31c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3959b31c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www.apollographql.com/docs/react/data/queries/#usequery-api" TargetMode="External"/><Relationship Id="rId4" Type="http://schemas.openxmlformats.org/officeDocument/2006/relationships/hyperlink" Target="https://developer.mozilla.org/en-US/docs/Web/API/Request/credentials" TargetMode="External"/><Relationship Id="rId5" Type="http://schemas.openxmlformats.org/officeDocument/2006/relationships/hyperlink" Target="https://www.apollographql.com/docs/react/integrations/integrations/#web-components" TargetMode="External"/><Relationship Id="rId6" Type="http://schemas.openxmlformats.org/officeDocument/2006/relationships/hyperlink" Target="https://codesandbox.io/s/48p1r2roz4" TargetMode="External"/><Relationship Id="rId7" Type="http://schemas.openxmlformats.org/officeDocument/2006/relationships/hyperlink" Target="https://blog.meteor.com/the-meteor-chef-an-introduction-to-apollo-b1904955289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F66"/>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8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Apollo Graphql</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2020-04-19</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2: Define your GraphQL schema</a:t>
            </a:r>
            <a:endParaRPr>
              <a:solidFill>
                <a:srgbClr val="FFC66D"/>
              </a:solidFill>
            </a:endParaRPr>
          </a:p>
          <a:p>
            <a:pPr indent="0" lvl="0" marL="0" rtl="0" algn="l">
              <a:spcBef>
                <a:spcPts val="0"/>
              </a:spcBef>
              <a:spcAft>
                <a:spcPts val="0"/>
              </a:spcAft>
              <a:buNone/>
            </a:pPr>
            <a:r>
              <a:t/>
            </a:r>
            <a:endParaRPr/>
          </a:p>
        </p:txBody>
      </p:sp>
      <p:sp>
        <p:nvSpPr>
          <p:cNvPr id="114" name="Google Shape;114;p22"/>
          <p:cNvSpPr txBox="1"/>
          <p:nvPr>
            <p:ph idx="1" type="body"/>
          </p:nvPr>
        </p:nvSpPr>
        <p:spPr>
          <a:xfrm>
            <a:off x="311700" y="1152475"/>
            <a:ext cx="4260300" cy="3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7832"/>
                </a:solidFill>
                <a:highlight>
                  <a:srgbClr val="2B2B2B"/>
                </a:highlight>
              </a:rPr>
              <a:t>const </a:t>
            </a:r>
            <a:r>
              <a:rPr lang="en" sz="1200">
                <a:solidFill>
                  <a:srgbClr val="A9B7C6"/>
                </a:solidFill>
                <a:highlight>
                  <a:srgbClr val="2B2B2B"/>
                </a:highlight>
              </a:rPr>
              <a:t>{ gql } = </a:t>
            </a:r>
            <a:r>
              <a:rPr lang="en" sz="1200">
                <a:solidFill>
                  <a:srgbClr val="FFC66D"/>
                </a:solidFill>
                <a:highlight>
                  <a:srgbClr val="2B2B2B"/>
                </a:highlight>
              </a:rPr>
              <a:t>require</a:t>
            </a:r>
            <a:r>
              <a:rPr lang="en" sz="1200">
                <a:solidFill>
                  <a:srgbClr val="A9B7C6"/>
                </a:solidFill>
                <a:highlight>
                  <a:srgbClr val="2B2B2B"/>
                </a:highlight>
              </a:rPr>
              <a:t>(</a:t>
            </a:r>
            <a:r>
              <a:rPr lang="en" sz="1200">
                <a:solidFill>
                  <a:srgbClr val="6A8759"/>
                </a:solidFill>
                <a:highlight>
                  <a:srgbClr val="2B2B2B"/>
                </a:highlight>
              </a:rPr>
              <a:t>'apollo-server'</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const </a:t>
            </a:r>
            <a:r>
              <a:rPr lang="en" sz="1200">
                <a:solidFill>
                  <a:srgbClr val="A9B7C6"/>
                </a:solidFill>
                <a:highlight>
                  <a:srgbClr val="2B2B2B"/>
                </a:highlight>
              </a:rPr>
              <a:t>typeDefs = gql</a:t>
            </a:r>
            <a:r>
              <a:rPr lang="en" sz="1200">
                <a:solidFill>
                  <a:srgbClr val="6A8759"/>
                </a:solidFill>
                <a:highlight>
                  <a:srgbClr val="2B2B2B"/>
                </a:highlight>
              </a:rPr>
              <a:t>`</a:t>
            </a:r>
            <a:endParaRPr sz="1200">
              <a:solidFill>
                <a:srgbClr val="6A8759"/>
              </a:solidFill>
              <a:highlight>
                <a:srgbClr val="2B2B2B"/>
              </a:highlight>
            </a:endParaRPr>
          </a:p>
          <a:p>
            <a:pPr indent="0" lvl="0" marL="0" rtl="0" algn="l">
              <a:spcBef>
                <a:spcPts val="1600"/>
              </a:spcBef>
              <a:spcAft>
                <a:spcPts val="0"/>
              </a:spcAft>
              <a:buNone/>
            </a:pPr>
            <a:r>
              <a:rPr lang="en" sz="1200">
                <a:solidFill>
                  <a:srgbClr val="6A8759"/>
                </a:solidFill>
                <a:highlight>
                  <a:srgbClr val="2B2B2B"/>
                </a:highlight>
              </a:rPr>
              <a:t> type Book {</a:t>
            </a:r>
            <a:endParaRPr sz="1200">
              <a:solidFill>
                <a:srgbClr val="6A8759"/>
              </a:solidFill>
              <a:highlight>
                <a:srgbClr val="2B2B2B"/>
              </a:highlight>
            </a:endParaRPr>
          </a:p>
          <a:p>
            <a:pPr indent="0" lvl="0" marL="0" rtl="0" algn="l">
              <a:spcBef>
                <a:spcPts val="1600"/>
              </a:spcBef>
              <a:spcAft>
                <a:spcPts val="0"/>
              </a:spcAft>
              <a:buNone/>
            </a:pPr>
            <a:r>
              <a:rPr lang="en" sz="1200">
                <a:solidFill>
                  <a:srgbClr val="6A8759"/>
                </a:solidFill>
                <a:highlight>
                  <a:srgbClr val="2B2B2B"/>
                </a:highlight>
              </a:rPr>
              <a:t>   title: String</a:t>
            </a:r>
            <a:endParaRPr sz="1200">
              <a:solidFill>
                <a:srgbClr val="6A8759"/>
              </a:solidFill>
              <a:highlight>
                <a:srgbClr val="2B2B2B"/>
              </a:highlight>
            </a:endParaRPr>
          </a:p>
          <a:p>
            <a:pPr indent="0" lvl="0" marL="0" rtl="0" algn="l">
              <a:spcBef>
                <a:spcPts val="1600"/>
              </a:spcBef>
              <a:spcAft>
                <a:spcPts val="0"/>
              </a:spcAft>
              <a:buNone/>
            </a:pPr>
            <a:r>
              <a:rPr lang="en" sz="1200">
                <a:solidFill>
                  <a:srgbClr val="6A8759"/>
                </a:solidFill>
                <a:highlight>
                  <a:srgbClr val="2B2B2B"/>
                </a:highlight>
              </a:rPr>
              <a:t>   author: String</a:t>
            </a:r>
            <a:endParaRPr sz="1200">
              <a:solidFill>
                <a:srgbClr val="6A8759"/>
              </a:solidFill>
              <a:highlight>
                <a:srgbClr val="2B2B2B"/>
              </a:highlight>
            </a:endParaRPr>
          </a:p>
          <a:p>
            <a:pPr indent="0" lvl="0" marL="0" rtl="0" algn="l">
              <a:spcBef>
                <a:spcPts val="1600"/>
              </a:spcBef>
              <a:spcAft>
                <a:spcPts val="0"/>
              </a:spcAft>
              <a:buNone/>
            </a:pPr>
            <a:r>
              <a:rPr lang="en" sz="1200">
                <a:solidFill>
                  <a:srgbClr val="6A8759"/>
                </a:solidFill>
                <a:highlight>
                  <a:srgbClr val="2B2B2B"/>
                </a:highlight>
              </a:rPr>
              <a:t> }</a:t>
            </a:r>
            <a:endParaRPr sz="1200">
              <a:solidFill>
                <a:srgbClr val="6A8759"/>
              </a:solidFill>
              <a:highlight>
                <a:srgbClr val="2B2B2B"/>
              </a:highlight>
            </a:endParaRPr>
          </a:p>
          <a:p>
            <a:pPr indent="0" lvl="0" marL="0" rtl="0" algn="l">
              <a:spcBef>
                <a:spcPts val="1600"/>
              </a:spcBef>
              <a:spcAft>
                <a:spcPts val="0"/>
              </a:spcAft>
              <a:buNone/>
            </a:pPr>
            <a:r>
              <a:rPr lang="en" sz="1200">
                <a:solidFill>
                  <a:srgbClr val="6A8759"/>
                </a:solidFill>
                <a:highlight>
                  <a:srgbClr val="2B2B2B"/>
                </a:highlight>
              </a:rPr>
              <a:t> type Query {</a:t>
            </a:r>
            <a:endParaRPr sz="1200">
              <a:solidFill>
                <a:srgbClr val="6A8759"/>
              </a:solidFill>
              <a:highlight>
                <a:srgbClr val="2B2B2B"/>
              </a:highlight>
            </a:endParaRPr>
          </a:p>
          <a:p>
            <a:pPr indent="0" lvl="0" marL="0" rtl="0" algn="l">
              <a:spcBef>
                <a:spcPts val="1600"/>
              </a:spcBef>
              <a:spcAft>
                <a:spcPts val="0"/>
              </a:spcAft>
              <a:buNone/>
            </a:pPr>
            <a:r>
              <a:rPr lang="en" sz="1200">
                <a:solidFill>
                  <a:srgbClr val="6A8759"/>
                </a:solidFill>
                <a:highlight>
                  <a:srgbClr val="2B2B2B"/>
                </a:highlight>
              </a:rPr>
              <a:t>   books: [Book]</a:t>
            </a:r>
            <a:endParaRPr sz="1200">
              <a:solidFill>
                <a:srgbClr val="6A8759"/>
              </a:solidFill>
              <a:highlight>
                <a:srgbClr val="2B2B2B"/>
              </a:highlight>
            </a:endParaRPr>
          </a:p>
          <a:p>
            <a:pPr indent="0" lvl="0" marL="0" rtl="0" algn="l">
              <a:spcBef>
                <a:spcPts val="1600"/>
              </a:spcBef>
              <a:spcAft>
                <a:spcPts val="0"/>
              </a:spcAft>
              <a:buNone/>
            </a:pPr>
            <a:r>
              <a:rPr lang="en" sz="1200">
                <a:solidFill>
                  <a:srgbClr val="6A8759"/>
                </a:solidFill>
                <a:highlight>
                  <a:srgbClr val="2B2B2B"/>
                </a:highlight>
              </a:rPr>
              <a:t> }`</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1600"/>
              </a:spcAft>
              <a:buNone/>
            </a:pPr>
            <a:r>
              <a:t/>
            </a:r>
            <a:endParaRPr sz="1200">
              <a:solidFill>
                <a:srgbClr val="35C9C3"/>
              </a:solidFill>
            </a:endParaRPr>
          </a:p>
        </p:txBody>
      </p:sp>
      <p:sp>
        <p:nvSpPr>
          <p:cNvPr id="115" name="Google Shape;115;p22"/>
          <p:cNvSpPr txBox="1"/>
          <p:nvPr/>
        </p:nvSpPr>
        <p:spPr>
          <a:xfrm>
            <a:off x="4572000" y="1152625"/>
            <a:ext cx="4260300" cy="369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A9B7C6"/>
                </a:solidFill>
              </a:rPr>
              <a:t>A schema is a collection of type definitions (hence "typeDefs") that together define the "shape" of queries that are executed against your data.</a:t>
            </a:r>
            <a:endParaRPr>
              <a:solidFill>
                <a:srgbClr val="A9B7C6"/>
              </a:solidFill>
            </a:endParaRPr>
          </a:p>
          <a:p>
            <a:pPr indent="0" lvl="0" marL="0" rtl="0" algn="l">
              <a:lnSpc>
                <a:spcPct val="115000"/>
              </a:lnSpc>
              <a:spcBef>
                <a:spcPts val="1600"/>
              </a:spcBef>
              <a:spcAft>
                <a:spcPts val="0"/>
              </a:spcAft>
              <a:buNone/>
            </a:pPr>
            <a:r>
              <a:rPr lang="en">
                <a:solidFill>
                  <a:srgbClr val="A9B7C6"/>
                </a:solidFill>
                <a:highlight>
                  <a:srgbClr val="2B2B2B"/>
                </a:highlight>
              </a:rPr>
              <a:t># Comments in GraphQL strings (such as this one) start with the hash (#) symbol.</a:t>
            </a:r>
            <a:endParaRPr>
              <a:solidFill>
                <a:srgbClr val="A9B7C6"/>
              </a:solidFill>
            </a:endParaRPr>
          </a:p>
          <a:p>
            <a:pPr indent="0" lvl="0" marL="0" rtl="0" algn="l">
              <a:lnSpc>
                <a:spcPct val="115000"/>
              </a:lnSpc>
              <a:spcBef>
                <a:spcPts val="1600"/>
              </a:spcBef>
              <a:spcAft>
                <a:spcPts val="0"/>
              </a:spcAft>
              <a:buNone/>
            </a:pPr>
            <a:r>
              <a:rPr lang="en">
                <a:solidFill>
                  <a:srgbClr val="A9B7C6"/>
                </a:solidFill>
              </a:rPr>
              <a:t># This "Book" type defines the queryable fields for every book in our data source.</a:t>
            </a:r>
            <a:endParaRPr>
              <a:solidFill>
                <a:srgbClr val="A9B7C6"/>
              </a:solidFill>
            </a:endParaRPr>
          </a:p>
          <a:p>
            <a:pPr indent="0" lvl="0" marL="0" rtl="0" algn="l">
              <a:lnSpc>
                <a:spcPct val="115000"/>
              </a:lnSpc>
              <a:spcBef>
                <a:spcPts val="1600"/>
              </a:spcBef>
              <a:spcAft>
                <a:spcPts val="1600"/>
              </a:spcAft>
              <a:buNone/>
            </a:pPr>
            <a:r>
              <a:rPr lang="en">
                <a:solidFill>
                  <a:srgbClr val="A9B7C6"/>
                </a:solidFill>
              </a:rPr>
              <a:t># The "Query" type is special: it lists all of the available queries that clients can execute, along with the return type for each. In this case, the "books" query returns an array of zero or more Books (defined above).</a:t>
            </a:r>
            <a:endParaRPr>
              <a:solidFill>
                <a:srgbClr val="A9B7C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3: Define your data set</a:t>
            </a:r>
            <a:endParaRPr>
              <a:solidFill>
                <a:srgbClr val="FFC66D"/>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1" name="Google Shape;121;p23"/>
          <p:cNvSpPr txBox="1"/>
          <p:nvPr>
            <p:ph idx="1" type="body"/>
          </p:nvPr>
        </p:nvSpPr>
        <p:spPr>
          <a:xfrm>
            <a:off x="311700" y="1152475"/>
            <a:ext cx="4260300" cy="3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7832"/>
                </a:solidFill>
                <a:highlight>
                  <a:srgbClr val="2B2B2B"/>
                </a:highlight>
              </a:rPr>
              <a:t>const </a:t>
            </a:r>
            <a:r>
              <a:rPr lang="en" sz="1200">
                <a:solidFill>
                  <a:srgbClr val="A9B7C6"/>
                </a:solidFill>
                <a:highlight>
                  <a:srgbClr val="2B2B2B"/>
                </a:highlight>
              </a:rPr>
              <a:t>books = [</a:t>
            </a:r>
            <a:endParaRPr sz="1200">
              <a:solidFill>
                <a:srgbClr val="A9B7C6"/>
              </a:solidFill>
              <a:highlight>
                <a:srgbClr val="2B2B2B"/>
              </a:highlight>
            </a:endParaRPr>
          </a:p>
          <a:p>
            <a:pPr indent="0" lvl="0" marL="0" rtl="0" algn="l">
              <a:spcBef>
                <a:spcPts val="1600"/>
              </a:spcBef>
              <a:spcAft>
                <a:spcPts val="0"/>
              </a:spcAft>
              <a:buNone/>
            </a:pPr>
            <a:r>
              <a:rPr lang="en" sz="1200">
                <a:solidFill>
                  <a:srgbClr val="A9B7C6"/>
                </a:solidFill>
                <a:highlight>
                  <a:srgbClr val="2B2B2B"/>
                </a:highlight>
              </a:rPr>
              <a:t> {</a:t>
            </a:r>
            <a:endParaRPr sz="1200">
              <a:solidFill>
                <a:srgbClr val="A9B7C6"/>
              </a:solidFill>
              <a:highlight>
                <a:srgbClr val="2B2B2B"/>
              </a:highlight>
            </a:endParaRPr>
          </a:p>
          <a:p>
            <a:pPr indent="0" lvl="0" marL="0" rtl="0" algn="l">
              <a:spcBef>
                <a:spcPts val="1600"/>
              </a:spcBef>
              <a:spcAft>
                <a:spcPts val="0"/>
              </a:spcAft>
              <a:buNone/>
            </a:pPr>
            <a:r>
              <a:rPr lang="en" sz="1200">
                <a:solidFill>
                  <a:srgbClr val="A9B7C6"/>
                </a:solidFill>
                <a:highlight>
                  <a:srgbClr val="2B2B2B"/>
                </a:highlight>
              </a:rPr>
              <a:t>   </a:t>
            </a:r>
            <a:r>
              <a:rPr lang="en" sz="1200">
                <a:solidFill>
                  <a:srgbClr val="9876AA"/>
                </a:solidFill>
                <a:highlight>
                  <a:srgbClr val="2B2B2B"/>
                </a:highlight>
              </a:rPr>
              <a:t>title</a:t>
            </a:r>
            <a:r>
              <a:rPr lang="en" sz="1200">
                <a:solidFill>
                  <a:srgbClr val="A9B7C6"/>
                </a:solidFill>
                <a:highlight>
                  <a:srgbClr val="2B2B2B"/>
                </a:highlight>
              </a:rPr>
              <a:t>: </a:t>
            </a:r>
            <a:r>
              <a:rPr lang="en" sz="1200">
                <a:solidFill>
                  <a:srgbClr val="6A8759"/>
                </a:solidFill>
                <a:highlight>
                  <a:srgbClr val="2B2B2B"/>
                </a:highlight>
              </a:rPr>
              <a:t>'Harry Potter and the Chamber of Secrets'</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   </a:t>
            </a:r>
            <a:r>
              <a:rPr lang="en" sz="1200">
                <a:solidFill>
                  <a:srgbClr val="9876AA"/>
                </a:solidFill>
                <a:highlight>
                  <a:srgbClr val="2B2B2B"/>
                </a:highlight>
              </a:rPr>
              <a:t>author</a:t>
            </a:r>
            <a:r>
              <a:rPr lang="en" sz="1200">
                <a:solidFill>
                  <a:srgbClr val="A9B7C6"/>
                </a:solidFill>
                <a:highlight>
                  <a:srgbClr val="2B2B2B"/>
                </a:highlight>
              </a:rPr>
              <a:t>: </a:t>
            </a:r>
            <a:r>
              <a:rPr lang="en" sz="1200">
                <a:solidFill>
                  <a:srgbClr val="6A8759"/>
                </a:solidFill>
                <a:highlight>
                  <a:srgbClr val="2B2B2B"/>
                </a:highlight>
              </a:rPr>
              <a:t>'J.K. Rowling'</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 </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 </a:t>
            </a:r>
            <a:r>
              <a:rPr lang="en" sz="1200">
                <a:solidFill>
                  <a:srgbClr val="A9B7C6"/>
                </a:solidFill>
                <a:highlight>
                  <a:srgbClr val="2B2B2B"/>
                </a:highlight>
              </a:rPr>
              <a:t>{</a:t>
            </a:r>
            <a:endParaRPr sz="1200">
              <a:solidFill>
                <a:srgbClr val="A9B7C6"/>
              </a:solidFill>
              <a:highlight>
                <a:srgbClr val="2B2B2B"/>
              </a:highlight>
            </a:endParaRPr>
          </a:p>
          <a:p>
            <a:pPr indent="0" lvl="0" marL="0" rtl="0" algn="l">
              <a:spcBef>
                <a:spcPts val="1600"/>
              </a:spcBef>
              <a:spcAft>
                <a:spcPts val="0"/>
              </a:spcAft>
              <a:buNone/>
            </a:pPr>
            <a:r>
              <a:rPr lang="en" sz="1200">
                <a:solidFill>
                  <a:srgbClr val="A9B7C6"/>
                </a:solidFill>
                <a:highlight>
                  <a:srgbClr val="2B2B2B"/>
                </a:highlight>
              </a:rPr>
              <a:t>   </a:t>
            </a:r>
            <a:r>
              <a:rPr lang="en" sz="1200">
                <a:solidFill>
                  <a:srgbClr val="9876AA"/>
                </a:solidFill>
                <a:highlight>
                  <a:srgbClr val="2B2B2B"/>
                </a:highlight>
              </a:rPr>
              <a:t>title</a:t>
            </a:r>
            <a:r>
              <a:rPr lang="en" sz="1200">
                <a:solidFill>
                  <a:srgbClr val="A9B7C6"/>
                </a:solidFill>
                <a:highlight>
                  <a:srgbClr val="2B2B2B"/>
                </a:highlight>
              </a:rPr>
              <a:t>: </a:t>
            </a:r>
            <a:r>
              <a:rPr lang="en" sz="1200">
                <a:solidFill>
                  <a:srgbClr val="6A8759"/>
                </a:solidFill>
                <a:highlight>
                  <a:srgbClr val="2B2B2B"/>
                </a:highlight>
              </a:rPr>
              <a:t>'Jurassic Park'</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   </a:t>
            </a:r>
            <a:r>
              <a:rPr lang="en" sz="1200">
                <a:solidFill>
                  <a:srgbClr val="9876AA"/>
                </a:solidFill>
                <a:highlight>
                  <a:srgbClr val="2B2B2B"/>
                </a:highlight>
              </a:rPr>
              <a:t>author</a:t>
            </a:r>
            <a:r>
              <a:rPr lang="en" sz="1200">
                <a:solidFill>
                  <a:srgbClr val="A9B7C6"/>
                </a:solidFill>
                <a:highlight>
                  <a:srgbClr val="2B2B2B"/>
                </a:highlight>
              </a:rPr>
              <a:t>: </a:t>
            </a:r>
            <a:r>
              <a:rPr lang="en" sz="1200">
                <a:solidFill>
                  <a:srgbClr val="6A8759"/>
                </a:solidFill>
                <a:highlight>
                  <a:srgbClr val="2B2B2B"/>
                </a:highlight>
              </a:rPr>
              <a:t>'Michael Crichton'</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1600"/>
              </a:spcAft>
              <a:buNone/>
            </a:pPr>
            <a:r>
              <a:rPr lang="en" sz="1200">
                <a:solidFill>
                  <a:srgbClr val="CC7832"/>
                </a:solidFill>
                <a:highlight>
                  <a:srgbClr val="2B2B2B"/>
                </a:highlight>
              </a:rPr>
              <a:t> </a:t>
            </a:r>
            <a:r>
              <a:rPr lang="en" sz="1200">
                <a:solidFill>
                  <a:srgbClr val="A9B7C6"/>
                </a:solidFill>
                <a:highlight>
                  <a:srgbClr val="2B2B2B"/>
                </a:highlight>
              </a:rPr>
              <a:t>}</a:t>
            </a:r>
            <a:r>
              <a:rPr lang="en" sz="1200">
                <a:solidFill>
                  <a:srgbClr val="CC7832"/>
                </a:solidFill>
                <a:highlight>
                  <a:srgbClr val="2B2B2B"/>
                </a:highlight>
              </a:rPr>
              <a:t>,</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35C9C3"/>
              </a:solidFill>
            </a:endParaRPr>
          </a:p>
        </p:txBody>
      </p:sp>
      <p:sp>
        <p:nvSpPr>
          <p:cNvPr id="122" name="Google Shape;122;p23"/>
          <p:cNvSpPr txBox="1"/>
          <p:nvPr/>
        </p:nvSpPr>
        <p:spPr>
          <a:xfrm>
            <a:off x="4572000" y="1152625"/>
            <a:ext cx="4260300" cy="3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AFB1B3"/>
                </a:solidFill>
              </a:rPr>
              <a:t>Now that we've defined the structure of our data, we can define the data itself.</a:t>
            </a:r>
            <a:endParaRPr>
              <a:solidFill>
                <a:srgbClr val="AFB1B3"/>
              </a:solidFill>
            </a:endParaRPr>
          </a:p>
          <a:p>
            <a:pPr indent="0" lvl="0" marL="0" rtl="0" algn="l">
              <a:spcBef>
                <a:spcPts val="0"/>
              </a:spcBef>
              <a:spcAft>
                <a:spcPts val="0"/>
              </a:spcAft>
              <a:buNone/>
            </a:pPr>
            <a:r>
              <a:t/>
            </a:r>
            <a:endParaRPr>
              <a:solidFill>
                <a:srgbClr val="AFB1B3"/>
              </a:solidFill>
            </a:endParaRPr>
          </a:p>
          <a:p>
            <a:pPr indent="0" lvl="0" marL="0" rtl="0" algn="l">
              <a:spcBef>
                <a:spcPts val="0"/>
              </a:spcBef>
              <a:spcAft>
                <a:spcPts val="0"/>
              </a:spcAft>
              <a:buNone/>
            </a:pPr>
            <a:r>
              <a:rPr lang="en">
                <a:solidFill>
                  <a:srgbClr val="AFB1B3"/>
                </a:solidFill>
              </a:rPr>
              <a:t>Apollo Server can fetch data from any source you connect to (including a database, a REST API, a static object storage service, or even another GraphQL server).</a:t>
            </a:r>
            <a:endParaRPr>
              <a:solidFill>
                <a:srgbClr val="AFB1B3"/>
              </a:solidFill>
            </a:endParaRPr>
          </a:p>
          <a:p>
            <a:pPr indent="0" lvl="0" marL="0" rtl="0" algn="l">
              <a:spcBef>
                <a:spcPts val="0"/>
              </a:spcBef>
              <a:spcAft>
                <a:spcPts val="0"/>
              </a:spcAft>
              <a:buNone/>
            </a:pPr>
            <a:r>
              <a:t/>
            </a:r>
            <a:endParaRPr>
              <a:solidFill>
                <a:srgbClr val="AFB1B3"/>
              </a:solidFill>
            </a:endParaRPr>
          </a:p>
          <a:p>
            <a:pPr indent="0" lvl="0" marL="0" rtl="0" algn="l">
              <a:spcBef>
                <a:spcPts val="0"/>
              </a:spcBef>
              <a:spcAft>
                <a:spcPts val="0"/>
              </a:spcAft>
              <a:buNone/>
            </a:pPr>
            <a:r>
              <a:rPr lang="en">
                <a:solidFill>
                  <a:srgbClr val="AFB1B3"/>
                </a:solidFill>
              </a:rPr>
              <a:t>For the purposes of this tutorial, we'll just hardcode some example data.</a:t>
            </a:r>
            <a:endParaRPr>
              <a:solidFill>
                <a:srgbClr val="AFB1B3"/>
              </a:solidFill>
            </a:endParaRPr>
          </a:p>
          <a:p>
            <a:pPr indent="0" lvl="0" marL="0" rtl="0" algn="l">
              <a:spcBef>
                <a:spcPts val="0"/>
              </a:spcBef>
              <a:spcAft>
                <a:spcPts val="0"/>
              </a:spcAft>
              <a:buNone/>
            </a:pPr>
            <a:r>
              <a:t/>
            </a:r>
            <a:endParaRPr>
              <a:solidFill>
                <a:srgbClr val="AFB1B3"/>
              </a:solidFill>
            </a:endParaRPr>
          </a:p>
          <a:p>
            <a:pPr indent="0" lvl="0" marL="0" rtl="0" algn="l">
              <a:spcBef>
                <a:spcPts val="0"/>
              </a:spcBef>
              <a:spcAft>
                <a:spcPts val="0"/>
              </a:spcAft>
              <a:buNone/>
            </a:pPr>
            <a:r>
              <a:rPr lang="en">
                <a:solidFill>
                  <a:srgbClr val="AFB1B3"/>
                </a:solidFill>
              </a:rPr>
              <a:t>This snippet defines a simple data set that clients can query.</a:t>
            </a:r>
            <a:endParaRPr>
              <a:solidFill>
                <a:srgbClr val="AFB1B3"/>
              </a:solidFill>
            </a:endParaRPr>
          </a:p>
          <a:p>
            <a:pPr indent="0" lvl="0" marL="0" rtl="0" algn="l">
              <a:spcBef>
                <a:spcPts val="0"/>
              </a:spcBef>
              <a:spcAft>
                <a:spcPts val="0"/>
              </a:spcAft>
              <a:buNone/>
            </a:pPr>
            <a:r>
              <a:t/>
            </a:r>
            <a:endParaRPr>
              <a:solidFill>
                <a:srgbClr val="AFB1B3"/>
              </a:solidFill>
            </a:endParaRPr>
          </a:p>
          <a:p>
            <a:pPr indent="0" lvl="0" marL="0" rtl="0" algn="l">
              <a:spcBef>
                <a:spcPts val="0"/>
              </a:spcBef>
              <a:spcAft>
                <a:spcPts val="0"/>
              </a:spcAft>
              <a:buNone/>
            </a:pPr>
            <a:r>
              <a:rPr lang="en">
                <a:solidFill>
                  <a:srgbClr val="AFB1B3"/>
                </a:solidFill>
              </a:rPr>
              <a:t>Notice that the two objects in the array each match the structure of the Book type we defined in our schema.</a:t>
            </a:r>
            <a:endParaRPr>
              <a:solidFill>
                <a:srgbClr val="AFB1B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4: Define a resolver</a:t>
            </a:r>
            <a:endParaRPr>
              <a:solidFill>
                <a:srgbClr val="FFC66D"/>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 name="Google Shape;128;p24"/>
          <p:cNvSpPr txBox="1"/>
          <p:nvPr>
            <p:ph idx="1" type="body"/>
          </p:nvPr>
        </p:nvSpPr>
        <p:spPr>
          <a:xfrm>
            <a:off x="311700" y="1152475"/>
            <a:ext cx="4260300" cy="3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7832"/>
                </a:solidFill>
                <a:highlight>
                  <a:srgbClr val="2B2B2B"/>
                </a:highlight>
              </a:rPr>
              <a:t>const </a:t>
            </a:r>
            <a:r>
              <a:rPr lang="en" sz="1200">
                <a:solidFill>
                  <a:srgbClr val="A9B7C6"/>
                </a:solidFill>
                <a:highlight>
                  <a:srgbClr val="2B2B2B"/>
                </a:highlight>
              </a:rPr>
              <a:t>resolvers = {</a:t>
            </a:r>
            <a:endParaRPr sz="1200">
              <a:solidFill>
                <a:srgbClr val="A9B7C6"/>
              </a:solidFill>
              <a:highlight>
                <a:srgbClr val="2B2B2B"/>
              </a:highlight>
            </a:endParaRPr>
          </a:p>
          <a:p>
            <a:pPr indent="0" lvl="0" marL="0" rtl="0" algn="l">
              <a:spcBef>
                <a:spcPts val="1600"/>
              </a:spcBef>
              <a:spcAft>
                <a:spcPts val="0"/>
              </a:spcAft>
              <a:buNone/>
            </a:pPr>
            <a:r>
              <a:rPr lang="en" sz="1200">
                <a:solidFill>
                  <a:srgbClr val="A9B7C6"/>
                </a:solidFill>
                <a:highlight>
                  <a:srgbClr val="2B2B2B"/>
                </a:highlight>
              </a:rPr>
              <a:t>  </a:t>
            </a:r>
            <a:r>
              <a:rPr lang="en" sz="1200">
                <a:solidFill>
                  <a:srgbClr val="9876AA"/>
                </a:solidFill>
                <a:highlight>
                  <a:srgbClr val="2B2B2B"/>
                </a:highlight>
              </a:rPr>
              <a:t>Query</a:t>
            </a:r>
            <a:r>
              <a:rPr lang="en" sz="1200">
                <a:solidFill>
                  <a:srgbClr val="A9B7C6"/>
                </a:solidFill>
                <a:highlight>
                  <a:srgbClr val="2B2B2B"/>
                </a:highlight>
              </a:rPr>
              <a:t>: {</a:t>
            </a:r>
            <a:endParaRPr sz="1200">
              <a:solidFill>
                <a:srgbClr val="A9B7C6"/>
              </a:solidFill>
              <a:highlight>
                <a:srgbClr val="2B2B2B"/>
              </a:highlight>
            </a:endParaRPr>
          </a:p>
          <a:p>
            <a:pPr indent="0" lvl="0" marL="0" rtl="0" algn="l">
              <a:spcBef>
                <a:spcPts val="1600"/>
              </a:spcBef>
              <a:spcAft>
                <a:spcPts val="0"/>
              </a:spcAft>
              <a:buNone/>
            </a:pPr>
            <a:r>
              <a:rPr lang="en" sz="1200">
                <a:solidFill>
                  <a:srgbClr val="A9B7C6"/>
                </a:solidFill>
                <a:highlight>
                  <a:srgbClr val="2B2B2B"/>
                </a:highlight>
              </a:rPr>
              <a:t>    </a:t>
            </a:r>
            <a:r>
              <a:rPr lang="en" sz="1200">
                <a:solidFill>
                  <a:srgbClr val="FFC66D"/>
                </a:solidFill>
                <a:highlight>
                  <a:srgbClr val="2B2B2B"/>
                </a:highlight>
              </a:rPr>
              <a:t>books</a:t>
            </a:r>
            <a:r>
              <a:rPr lang="en" sz="1200">
                <a:solidFill>
                  <a:srgbClr val="A9B7C6"/>
                </a:solidFill>
                <a:highlight>
                  <a:srgbClr val="2B2B2B"/>
                </a:highlight>
              </a:rPr>
              <a:t>: () =&gt; books</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  </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1600"/>
              </a:spcAft>
              <a:buNone/>
            </a:pPr>
            <a:r>
              <a:rPr lang="en" sz="1200">
                <a:solidFill>
                  <a:srgbClr val="A9B7C6"/>
                </a:solidFill>
                <a:highlight>
                  <a:srgbClr val="2B2B2B"/>
                </a:highlight>
              </a:rPr>
              <a:t>}</a:t>
            </a:r>
            <a:r>
              <a:rPr lang="en" sz="1200">
                <a:solidFill>
                  <a:srgbClr val="CC7832"/>
                </a:solidFill>
                <a:highlight>
                  <a:srgbClr val="2B2B2B"/>
                </a:highlight>
              </a:rPr>
              <a:t>;</a:t>
            </a:r>
            <a:endParaRPr sz="1200">
              <a:solidFill>
                <a:srgbClr val="35C9C3"/>
              </a:solidFill>
            </a:endParaRPr>
          </a:p>
        </p:txBody>
      </p:sp>
      <p:sp>
        <p:nvSpPr>
          <p:cNvPr id="129" name="Google Shape;129;p24"/>
          <p:cNvSpPr txBox="1"/>
          <p:nvPr/>
        </p:nvSpPr>
        <p:spPr>
          <a:xfrm>
            <a:off x="4572000" y="1152625"/>
            <a:ext cx="4260300" cy="3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A9B7C6"/>
                </a:solidFill>
              </a:rPr>
              <a:t>We've defined our data set, but Apollo Server doesn't know that it should use that data set when it's executing a query.</a:t>
            </a:r>
            <a:endParaRPr>
              <a:solidFill>
                <a:srgbClr val="A9B7C6"/>
              </a:solidFill>
            </a:endParaRPr>
          </a:p>
          <a:p>
            <a:pPr indent="0" lvl="0" marL="0" rtl="0" algn="l">
              <a:spcBef>
                <a:spcPts val="0"/>
              </a:spcBef>
              <a:spcAft>
                <a:spcPts val="0"/>
              </a:spcAft>
              <a:buNone/>
            </a:pPr>
            <a:r>
              <a:t/>
            </a:r>
            <a:endParaRPr>
              <a:solidFill>
                <a:srgbClr val="A9B7C6"/>
              </a:solidFill>
            </a:endParaRPr>
          </a:p>
          <a:p>
            <a:pPr indent="0" lvl="0" marL="0" rtl="0" algn="l">
              <a:spcBef>
                <a:spcPts val="0"/>
              </a:spcBef>
              <a:spcAft>
                <a:spcPts val="0"/>
              </a:spcAft>
              <a:buNone/>
            </a:pPr>
            <a:r>
              <a:rPr lang="en">
                <a:solidFill>
                  <a:srgbClr val="A9B7C6"/>
                </a:solidFill>
              </a:rPr>
              <a:t>To fix this, we create a resolver.</a:t>
            </a:r>
            <a:endParaRPr>
              <a:solidFill>
                <a:srgbClr val="A9B7C6"/>
              </a:solidFill>
            </a:endParaRPr>
          </a:p>
          <a:p>
            <a:pPr indent="0" lvl="0" marL="0" rtl="0" algn="l">
              <a:spcBef>
                <a:spcPts val="0"/>
              </a:spcBef>
              <a:spcAft>
                <a:spcPts val="0"/>
              </a:spcAft>
              <a:buNone/>
            </a:pPr>
            <a:r>
              <a:t/>
            </a:r>
            <a:endParaRPr>
              <a:solidFill>
                <a:srgbClr val="A9B7C6"/>
              </a:solidFill>
            </a:endParaRPr>
          </a:p>
          <a:p>
            <a:pPr indent="0" lvl="0" marL="0" rtl="0" algn="l">
              <a:spcBef>
                <a:spcPts val="0"/>
              </a:spcBef>
              <a:spcAft>
                <a:spcPts val="0"/>
              </a:spcAft>
              <a:buNone/>
            </a:pPr>
            <a:r>
              <a:rPr lang="en">
                <a:solidFill>
                  <a:srgbClr val="A9B7C6"/>
                </a:solidFill>
              </a:rPr>
              <a:t>Resolvers define the technique for fetching the types defined in the schema.</a:t>
            </a:r>
            <a:endParaRPr>
              <a:solidFill>
                <a:srgbClr val="A9B7C6"/>
              </a:solidFill>
            </a:endParaRPr>
          </a:p>
          <a:p>
            <a:pPr indent="0" lvl="0" marL="0" rtl="0" algn="l">
              <a:spcBef>
                <a:spcPts val="0"/>
              </a:spcBef>
              <a:spcAft>
                <a:spcPts val="0"/>
              </a:spcAft>
              <a:buNone/>
            </a:pPr>
            <a:r>
              <a:t/>
            </a:r>
            <a:endParaRPr>
              <a:solidFill>
                <a:srgbClr val="A9B7C6"/>
              </a:solidFill>
            </a:endParaRPr>
          </a:p>
          <a:p>
            <a:pPr indent="0" lvl="0" marL="0" rtl="0" algn="l">
              <a:spcBef>
                <a:spcPts val="0"/>
              </a:spcBef>
              <a:spcAft>
                <a:spcPts val="0"/>
              </a:spcAft>
              <a:buNone/>
            </a:pPr>
            <a:r>
              <a:rPr lang="en">
                <a:solidFill>
                  <a:srgbClr val="A9B7C6"/>
                </a:solidFill>
              </a:rPr>
              <a:t>Resolvers tell Apollo Server how to fetch the data associated with a particular type.</a:t>
            </a:r>
            <a:endParaRPr>
              <a:solidFill>
                <a:srgbClr val="A9B7C6"/>
              </a:solidFill>
            </a:endParaRPr>
          </a:p>
          <a:p>
            <a:pPr indent="0" lvl="0" marL="0" rtl="0" algn="l">
              <a:spcBef>
                <a:spcPts val="0"/>
              </a:spcBef>
              <a:spcAft>
                <a:spcPts val="0"/>
              </a:spcAft>
              <a:buNone/>
            </a:pPr>
            <a:r>
              <a:t/>
            </a:r>
            <a:endParaRPr>
              <a:solidFill>
                <a:srgbClr val="A9B7C6"/>
              </a:solidFill>
            </a:endParaRPr>
          </a:p>
          <a:p>
            <a:pPr indent="0" lvl="0" marL="0" rtl="0" algn="l">
              <a:spcBef>
                <a:spcPts val="0"/>
              </a:spcBef>
              <a:spcAft>
                <a:spcPts val="0"/>
              </a:spcAft>
              <a:buNone/>
            </a:pPr>
            <a:r>
              <a:rPr lang="en">
                <a:solidFill>
                  <a:srgbClr val="A9B7C6"/>
                </a:solidFill>
              </a:rPr>
              <a:t>This resolver retrieves books from the "books" array above.</a:t>
            </a:r>
            <a:endParaRPr>
              <a:solidFill>
                <a:srgbClr val="A9B7C6"/>
              </a:solidFill>
            </a:endParaRPr>
          </a:p>
          <a:p>
            <a:pPr indent="0" lvl="0" marL="0" rtl="0" algn="l">
              <a:spcBef>
                <a:spcPts val="0"/>
              </a:spcBef>
              <a:spcAft>
                <a:spcPts val="0"/>
              </a:spcAft>
              <a:buNone/>
            </a:pPr>
            <a:r>
              <a:t/>
            </a:r>
            <a:endParaRPr>
              <a:solidFill>
                <a:srgbClr val="A9B7C6"/>
              </a:solidFill>
            </a:endParaRPr>
          </a:p>
          <a:p>
            <a:pPr indent="0" lvl="0" marL="0" rtl="0" algn="l">
              <a:spcBef>
                <a:spcPts val="0"/>
              </a:spcBef>
              <a:spcAft>
                <a:spcPts val="0"/>
              </a:spcAft>
              <a:buNone/>
            </a:pPr>
            <a:r>
              <a:rPr lang="en">
                <a:solidFill>
                  <a:srgbClr val="A9B7C6"/>
                </a:solidFill>
              </a:rPr>
              <a:t>Because our Book array is hardcoded, the corresponding resolver is straightforward.</a:t>
            </a:r>
            <a:endParaRPr>
              <a:solidFill>
                <a:srgbClr val="A9B7C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5: Create an instance of ApolloServer</a:t>
            </a:r>
            <a:endParaRPr>
              <a:solidFill>
                <a:srgbClr val="FFC66D"/>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5" name="Google Shape;135;p25"/>
          <p:cNvSpPr txBox="1"/>
          <p:nvPr>
            <p:ph idx="1" type="body"/>
          </p:nvPr>
        </p:nvSpPr>
        <p:spPr>
          <a:xfrm>
            <a:off x="311700" y="1152475"/>
            <a:ext cx="4136400" cy="3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808080"/>
                </a:solidFill>
                <a:highlight>
                  <a:srgbClr val="2B2B2B"/>
                </a:highlight>
              </a:rPr>
              <a:t>// The ApolloServer constructor requires two parameters: // your schema definition and your set of resolvers.</a:t>
            </a:r>
            <a:endParaRPr sz="1200">
              <a:solidFill>
                <a:srgbClr val="808080"/>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const </a:t>
            </a:r>
            <a:r>
              <a:rPr lang="en" sz="1200">
                <a:solidFill>
                  <a:srgbClr val="A9B7C6"/>
                </a:solidFill>
                <a:highlight>
                  <a:srgbClr val="2B2B2B"/>
                </a:highlight>
              </a:rPr>
              <a:t>{ ApolloServer } = </a:t>
            </a:r>
            <a:r>
              <a:rPr lang="en" sz="1200">
                <a:solidFill>
                  <a:srgbClr val="FFC66D"/>
                </a:solidFill>
                <a:highlight>
                  <a:srgbClr val="2B2B2B"/>
                </a:highlight>
              </a:rPr>
              <a:t>require</a:t>
            </a:r>
            <a:r>
              <a:rPr lang="en" sz="1200">
                <a:solidFill>
                  <a:srgbClr val="A9B7C6"/>
                </a:solidFill>
                <a:highlight>
                  <a:srgbClr val="2B2B2B"/>
                </a:highlight>
              </a:rPr>
              <a:t>(</a:t>
            </a:r>
            <a:r>
              <a:rPr lang="en" sz="1200">
                <a:solidFill>
                  <a:srgbClr val="6A8759"/>
                </a:solidFill>
                <a:highlight>
                  <a:srgbClr val="2B2B2B"/>
                </a:highlight>
              </a:rPr>
              <a:t>'apollo-server'</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const </a:t>
            </a:r>
            <a:r>
              <a:rPr lang="en" sz="1200">
                <a:solidFill>
                  <a:srgbClr val="A9B7C6"/>
                </a:solidFill>
                <a:highlight>
                  <a:srgbClr val="2B2B2B"/>
                </a:highlight>
              </a:rPr>
              <a:t>server = </a:t>
            </a:r>
            <a:r>
              <a:rPr lang="en" sz="1200">
                <a:solidFill>
                  <a:srgbClr val="CC7832"/>
                </a:solidFill>
                <a:highlight>
                  <a:srgbClr val="2B2B2B"/>
                </a:highlight>
              </a:rPr>
              <a:t>new </a:t>
            </a:r>
            <a:r>
              <a:rPr lang="en" sz="1200">
                <a:solidFill>
                  <a:srgbClr val="A9B7C6"/>
                </a:solidFill>
                <a:highlight>
                  <a:srgbClr val="2B2B2B"/>
                </a:highlight>
              </a:rPr>
              <a:t>ApolloServer({ typeDefs</a:t>
            </a:r>
            <a:r>
              <a:rPr lang="en" sz="1200">
                <a:solidFill>
                  <a:srgbClr val="CC7832"/>
                </a:solidFill>
                <a:highlight>
                  <a:srgbClr val="2B2B2B"/>
                </a:highlight>
              </a:rPr>
              <a:t>, </a:t>
            </a:r>
            <a:r>
              <a:rPr b="1" i="1" lang="en" sz="1200">
                <a:solidFill>
                  <a:srgbClr val="9876AA"/>
                </a:solidFill>
                <a:highlight>
                  <a:srgbClr val="2B2B2B"/>
                </a:highlight>
              </a:rPr>
              <a:t>resolvers </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t/>
            </a:r>
            <a:endParaRPr sz="1200">
              <a:solidFill>
                <a:srgbClr val="CC7832"/>
              </a:solidFill>
              <a:highlight>
                <a:srgbClr val="2B2B2B"/>
              </a:highlight>
            </a:endParaRPr>
          </a:p>
          <a:p>
            <a:pPr indent="0" lvl="0" marL="0" rtl="0" algn="l">
              <a:spcBef>
                <a:spcPts val="1600"/>
              </a:spcBef>
              <a:spcAft>
                <a:spcPts val="0"/>
              </a:spcAft>
              <a:buNone/>
            </a:pPr>
            <a:r>
              <a:rPr lang="en" sz="1200">
                <a:solidFill>
                  <a:srgbClr val="808080"/>
                </a:solidFill>
                <a:highlight>
                  <a:srgbClr val="2B2B2B"/>
                </a:highlight>
              </a:rPr>
              <a:t>// The `listen` method launches a web server.</a:t>
            </a:r>
            <a:endParaRPr sz="1200">
              <a:solidFill>
                <a:srgbClr val="808080"/>
              </a:solidFill>
              <a:highlight>
                <a:srgbClr val="2B2B2B"/>
              </a:highlight>
            </a:endParaRPr>
          </a:p>
          <a:p>
            <a:pPr indent="0" lvl="0" marL="0" rtl="0" algn="l">
              <a:spcBef>
                <a:spcPts val="1600"/>
              </a:spcBef>
              <a:spcAft>
                <a:spcPts val="0"/>
              </a:spcAft>
              <a:buNone/>
            </a:pPr>
            <a:r>
              <a:rPr lang="en" sz="1200">
                <a:solidFill>
                  <a:srgbClr val="A9B7C6"/>
                </a:solidFill>
                <a:highlight>
                  <a:srgbClr val="2B2B2B"/>
                </a:highlight>
              </a:rPr>
              <a:t>server.</a:t>
            </a:r>
            <a:r>
              <a:rPr lang="en" sz="1200">
                <a:solidFill>
                  <a:srgbClr val="FFC66D"/>
                </a:solidFill>
                <a:highlight>
                  <a:srgbClr val="2B2B2B"/>
                </a:highlight>
              </a:rPr>
              <a:t>listen</a:t>
            </a:r>
            <a:r>
              <a:rPr lang="en" sz="1200">
                <a:solidFill>
                  <a:srgbClr val="A9B7C6"/>
                </a:solidFill>
                <a:highlight>
                  <a:srgbClr val="2B2B2B"/>
                </a:highlight>
              </a:rPr>
              <a:t>().</a:t>
            </a:r>
            <a:r>
              <a:rPr lang="en" sz="1200">
                <a:solidFill>
                  <a:srgbClr val="FFC66D"/>
                </a:solidFill>
                <a:highlight>
                  <a:srgbClr val="2B2B2B"/>
                </a:highlight>
              </a:rPr>
              <a:t>then</a:t>
            </a:r>
            <a:r>
              <a:rPr lang="en" sz="1200">
                <a:solidFill>
                  <a:srgbClr val="A9B7C6"/>
                </a:solidFill>
                <a:highlight>
                  <a:srgbClr val="2B2B2B"/>
                </a:highlight>
              </a:rPr>
              <a:t>(({ url }) =&gt; {</a:t>
            </a:r>
            <a:endParaRPr sz="1200">
              <a:solidFill>
                <a:srgbClr val="A9B7C6"/>
              </a:solidFill>
              <a:highlight>
                <a:srgbClr val="2B2B2B"/>
              </a:highlight>
            </a:endParaRPr>
          </a:p>
          <a:p>
            <a:pPr indent="0" lvl="0" marL="0" rtl="0" algn="l">
              <a:spcBef>
                <a:spcPts val="1600"/>
              </a:spcBef>
              <a:spcAft>
                <a:spcPts val="0"/>
              </a:spcAft>
              <a:buNone/>
            </a:pPr>
            <a:r>
              <a:rPr lang="en" sz="1200">
                <a:solidFill>
                  <a:srgbClr val="A9B7C6"/>
                </a:solidFill>
                <a:highlight>
                  <a:srgbClr val="2B2B2B"/>
                </a:highlight>
              </a:rPr>
              <a:t> </a:t>
            </a:r>
            <a:r>
              <a:rPr b="1" i="1" lang="en" sz="1200">
                <a:solidFill>
                  <a:srgbClr val="9876AA"/>
                </a:solidFill>
                <a:highlight>
                  <a:srgbClr val="2B2B2B"/>
                </a:highlight>
              </a:rPr>
              <a:t>console</a:t>
            </a:r>
            <a:r>
              <a:rPr lang="en" sz="1200">
                <a:solidFill>
                  <a:srgbClr val="A9B7C6"/>
                </a:solidFill>
                <a:highlight>
                  <a:srgbClr val="2B2B2B"/>
                </a:highlight>
              </a:rPr>
              <a:t>.</a:t>
            </a:r>
            <a:r>
              <a:rPr lang="en" sz="1200">
                <a:solidFill>
                  <a:srgbClr val="FFC66D"/>
                </a:solidFill>
                <a:highlight>
                  <a:srgbClr val="2B2B2B"/>
                </a:highlight>
              </a:rPr>
              <a:t>log</a:t>
            </a:r>
            <a:r>
              <a:rPr lang="en" sz="1200">
                <a:solidFill>
                  <a:srgbClr val="A9B7C6"/>
                </a:solidFill>
                <a:highlight>
                  <a:srgbClr val="2B2B2B"/>
                </a:highlight>
              </a:rPr>
              <a:t>(</a:t>
            </a:r>
            <a:r>
              <a:rPr lang="en" sz="1200">
                <a:solidFill>
                  <a:srgbClr val="6A8759"/>
                </a:solidFill>
                <a:highlight>
                  <a:srgbClr val="2B2B2B"/>
                </a:highlight>
              </a:rPr>
              <a:t>`🚀  Server ready at </a:t>
            </a:r>
            <a:r>
              <a:rPr lang="en" sz="1200">
                <a:solidFill>
                  <a:srgbClr val="A9B7C6"/>
                </a:solidFill>
                <a:highlight>
                  <a:srgbClr val="2B2B2B"/>
                </a:highlight>
              </a:rPr>
              <a:t>${url}</a:t>
            </a:r>
            <a:r>
              <a:rPr lang="en" sz="1200">
                <a:solidFill>
                  <a:srgbClr val="6A8759"/>
                </a:solidFill>
                <a:highlight>
                  <a:srgbClr val="2B2B2B"/>
                </a:highlight>
              </a:rPr>
              <a:t>`</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1600"/>
              </a:spcAft>
              <a:buNone/>
            </a:pPr>
            <a:r>
              <a:rPr lang="en" sz="1200">
                <a:solidFill>
                  <a:srgbClr val="A9B7C6"/>
                </a:solidFill>
                <a:highlight>
                  <a:srgbClr val="2B2B2B"/>
                </a:highlight>
              </a:rPr>
              <a:t>})</a:t>
            </a:r>
            <a:r>
              <a:rPr lang="en" sz="1200">
                <a:solidFill>
                  <a:srgbClr val="CC7832"/>
                </a:solidFill>
                <a:highlight>
                  <a:srgbClr val="2B2B2B"/>
                </a:highlight>
              </a:rPr>
              <a:t>;</a:t>
            </a:r>
            <a:endParaRPr sz="1200">
              <a:solidFill>
                <a:srgbClr val="35C9C3"/>
              </a:solidFill>
            </a:endParaRPr>
          </a:p>
        </p:txBody>
      </p:sp>
      <p:sp>
        <p:nvSpPr>
          <p:cNvPr id="136" name="Google Shape;136;p25"/>
          <p:cNvSpPr txBox="1"/>
          <p:nvPr/>
        </p:nvSpPr>
        <p:spPr>
          <a:xfrm>
            <a:off x="4572000" y="1152625"/>
            <a:ext cx="4260300" cy="36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A9B7C6"/>
                </a:solidFill>
              </a:rPr>
              <a:t>We've defined our schema, data set, and resolver. </a:t>
            </a:r>
            <a:endParaRPr sz="1800">
              <a:solidFill>
                <a:srgbClr val="A9B7C6"/>
              </a:solidFill>
            </a:endParaRPr>
          </a:p>
          <a:p>
            <a:pPr indent="0" lvl="0" marL="0" rtl="0" algn="l">
              <a:spcBef>
                <a:spcPts val="0"/>
              </a:spcBef>
              <a:spcAft>
                <a:spcPts val="0"/>
              </a:spcAft>
              <a:buNone/>
            </a:pPr>
            <a:r>
              <a:t/>
            </a:r>
            <a:endParaRPr sz="1800">
              <a:solidFill>
                <a:srgbClr val="A9B7C6"/>
              </a:solidFill>
            </a:endParaRPr>
          </a:p>
          <a:p>
            <a:pPr indent="0" lvl="0" marL="0" rtl="0" algn="l">
              <a:spcBef>
                <a:spcPts val="0"/>
              </a:spcBef>
              <a:spcAft>
                <a:spcPts val="0"/>
              </a:spcAft>
              <a:buNone/>
            </a:pPr>
            <a:r>
              <a:rPr lang="en" sz="1800">
                <a:solidFill>
                  <a:srgbClr val="A9B7C6"/>
                </a:solidFill>
              </a:rPr>
              <a:t>Now we just need to provide this information to Apollo Server when we initialize it.</a:t>
            </a:r>
            <a:endParaRPr sz="1800">
              <a:solidFill>
                <a:srgbClr val="A9B7C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D1F66"/>
                </a:solidFill>
              </a:rPr>
              <a:t>Apollo Client</a:t>
            </a:r>
            <a:endParaRPr>
              <a:solidFill>
                <a:srgbClr val="2D1F66"/>
              </a:solidFill>
            </a:endParaRPr>
          </a:p>
        </p:txBody>
      </p:sp>
      <p:sp>
        <p:nvSpPr>
          <p:cNvPr id="142" name="Google Shape;142;p26"/>
          <p:cNvSpPr txBox="1"/>
          <p:nvPr>
            <p:ph idx="1" type="body"/>
          </p:nvPr>
        </p:nvSpPr>
        <p:spPr>
          <a:xfrm>
            <a:off x="311700" y="1152475"/>
            <a:ext cx="8520600" cy="114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2D1F66"/>
                </a:solidFill>
              </a:rPr>
              <a:t>Apollo Client is a complete state management library for JavaScript apps. Simply write a GraphQL query, and Apollo Client will take care of requesting and caching your data, as well as updating your UI.</a:t>
            </a:r>
            <a:endParaRPr>
              <a:solidFill>
                <a:srgbClr val="2D1F66"/>
              </a:solidFill>
            </a:endParaRPr>
          </a:p>
        </p:txBody>
      </p:sp>
      <p:pic>
        <p:nvPicPr>
          <p:cNvPr id="143" name="Google Shape;143;p26"/>
          <p:cNvPicPr preferRelativeResize="0"/>
          <p:nvPr/>
        </p:nvPicPr>
        <p:blipFill>
          <a:blip r:embed="rId3">
            <a:alphaModFix/>
          </a:blip>
          <a:stretch>
            <a:fillRect/>
          </a:stretch>
        </p:blipFill>
        <p:spPr>
          <a:xfrm>
            <a:off x="2520238" y="2571750"/>
            <a:ext cx="4103529" cy="2266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C66D"/>
                </a:solidFill>
              </a:rPr>
              <a:t>Community integrations</a:t>
            </a:r>
            <a:endParaRPr>
              <a:solidFill>
                <a:srgbClr val="FFC66D"/>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9" name="Google Shape;149;p27"/>
          <p:cNvSpPr txBox="1"/>
          <p:nvPr>
            <p:ph idx="1" type="body"/>
          </p:nvPr>
        </p:nvSpPr>
        <p:spPr>
          <a:xfrm>
            <a:off x="311700" y="1152475"/>
            <a:ext cx="8520600" cy="51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A9B7C6"/>
                </a:solidFill>
              </a:rPr>
              <a:t>This lesson focuses on React, but Apollo Client supports many other platforms:</a:t>
            </a:r>
            <a:endParaRPr>
              <a:solidFill>
                <a:srgbClr val="A9B7C6"/>
              </a:solidFill>
            </a:endParaRPr>
          </a:p>
        </p:txBody>
      </p:sp>
      <p:sp>
        <p:nvSpPr>
          <p:cNvPr id="150" name="Google Shape;150;p27"/>
          <p:cNvSpPr txBox="1"/>
          <p:nvPr/>
        </p:nvSpPr>
        <p:spPr>
          <a:xfrm>
            <a:off x="345225" y="2031950"/>
            <a:ext cx="2412600" cy="2571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CC7832"/>
              </a:buClr>
              <a:buSzPts val="1800"/>
              <a:buChar char="-"/>
            </a:pPr>
            <a:r>
              <a:rPr lang="en" sz="1800">
                <a:solidFill>
                  <a:srgbClr val="CC7832"/>
                </a:solidFill>
              </a:rPr>
              <a:t>JavaScript</a:t>
            </a:r>
            <a:endParaRPr sz="1800">
              <a:solidFill>
                <a:srgbClr val="CC7832"/>
              </a:solidFill>
            </a:endParaRPr>
          </a:p>
          <a:p>
            <a:pPr indent="457200" lvl="0" marL="0" rtl="0" algn="l">
              <a:lnSpc>
                <a:spcPct val="115000"/>
              </a:lnSpc>
              <a:spcBef>
                <a:spcPts val="1600"/>
              </a:spcBef>
              <a:spcAft>
                <a:spcPts val="0"/>
              </a:spcAft>
              <a:buNone/>
            </a:pPr>
            <a:r>
              <a:rPr lang="en" sz="1800">
                <a:solidFill>
                  <a:srgbClr val="9876AA"/>
                </a:solidFill>
              </a:rPr>
              <a:t>Angular</a:t>
            </a:r>
            <a:endParaRPr sz="1800">
              <a:solidFill>
                <a:srgbClr val="9876AA"/>
              </a:solidFill>
            </a:endParaRPr>
          </a:p>
          <a:p>
            <a:pPr indent="457200" lvl="0" marL="0" rtl="0" algn="l">
              <a:lnSpc>
                <a:spcPct val="115000"/>
              </a:lnSpc>
              <a:spcBef>
                <a:spcPts val="1600"/>
              </a:spcBef>
              <a:spcAft>
                <a:spcPts val="0"/>
              </a:spcAft>
              <a:buNone/>
            </a:pPr>
            <a:r>
              <a:rPr lang="en" sz="1800">
                <a:solidFill>
                  <a:srgbClr val="9876AA"/>
                </a:solidFill>
              </a:rPr>
              <a:t>Vue</a:t>
            </a:r>
            <a:endParaRPr sz="1800">
              <a:solidFill>
                <a:srgbClr val="9876AA"/>
              </a:solidFill>
            </a:endParaRPr>
          </a:p>
          <a:p>
            <a:pPr indent="457200" lvl="0" marL="0" rtl="0" algn="l">
              <a:lnSpc>
                <a:spcPct val="115000"/>
              </a:lnSpc>
              <a:spcBef>
                <a:spcPts val="1600"/>
              </a:spcBef>
              <a:spcAft>
                <a:spcPts val="0"/>
              </a:spcAft>
              <a:buNone/>
            </a:pPr>
            <a:r>
              <a:rPr lang="en" sz="1800">
                <a:solidFill>
                  <a:srgbClr val="9876AA"/>
                </a:solidFill>
              </a:rPr>
              <a:t>Meteor</a:t>
            </a:r>
            <a:endParaRPr sz="1800">
              <a:solidFill>
                <a:srgbClr val="9876AA"/>
              </a:solidFill>
            </a:endParaRPr>
          </a:p>
          <a:p>
            <a:pPr indent="457200" lvl="0" marL="0" rtl="0" algn="l">
              <a:lnSpc>
                <a:spcPct val="115000"/>
              </a:lnSpc>
              <a:spcBef>
                <a:spcPts val="1600"/>
              </a:spcBef>
              <a:spcAft>
                <a:spcPts val="1600"/>
              </a:spcAft>
              <a:buNone/>
            </a:pPr>
            <a:r>
              <a:rPr lang="en" sz="1800">
                <a:solidFill>
                  <a:srgbClr val="9876AA"/>
                </a:solidFill>
              </a:rPr>
              <a:t>Ember</a:t>
            </a:r>
            <a:endParaRPr>
              <a:solidFill>
                <a:srgbClr val="9876AA"/>
              </a:solidFill>
            </a:endParaRPr>
          </a:p>
        </p:txBody>
      </p:sp>
      <p:sp>
        <p:nvSpPr>
          <p:cNvPr id="151" name="Google Shape;151;p27"/>
          <p:cNvSpPr txBox="1"/>
          <p:nvPr/>
        </p:nvSpPr>
        <p:spPr>
          <a:xfrm>
            <a:off x="2724300" y="2031950"/>
            <a:ext cx="2521500" cy="1599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CC7832"/>
              </a:buClr>
              <a:buSzPts val="1800"/>
              <a:buChar char="-"/>
            </a:pPr>
            <a:r>
              <a:rPr lang="en" sz="1800">
                <a:solidFill>
                  <a:srgbClr val="CC7832"/>
                </a:solidFill>
              </a:rPr>
              <a:t>Web Components</a:t>
            </a:r>
            <a:endParaRPr sz="1800">
              <a:solidFill>
                <a:srgbClr val="CC7832"/>
              </a:solidFill>
            </a:endParaRPr>
          </a:p>
          <a:p>
            <a:pPr indent="457200" lvl="0" marL="0" rtl="0" algn="l">
              <a:lnSpc>
                <a:spcPct val="115000"/>
              </a:lnSpc>
              <a:spcBef>
                <a:spcPts val="1600"/>
              </a:spcBef>
              <a:spcAft>
                <a:spcPts val="1600"/>
              </a:spcAft>
              <a:buNone/>
            </a:pPr>
            <a:r>
              <a:rPr lang="en" sz="1800">
                <a:solidFill>
                  <a:srgbClr val="9876AA"/>
                </a:solidFill>
              </a:rPr>
              <a:t>Apollo Elements</a:t>
            </a:r>
            <a:endParaRPr>
              <a:solidFill>
                <a:srgbClr val="9876AA"/>
              </a:solidFill>
            </a:endParaRPr>
          </a:p>
        </p:txBody>
      </p:sp>
      <p:sp>
        <p:nvSpPr>
          <p:cNvPr id="152" name="Google Shape;152;p27"/>
          <p:cNvSpPr txBox="1"/>
          <p:nvPr/>
        </p:nvSpPr>
        <p:spPr>
          <a:xfrm>
            <a:off x="5461850" y="2031950"/>
            <a:ext cx="3328500" cy="222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CC7832"/>
              </a:buClr>
              <a:buSzPts val="1800"/>
              <a:buChar char="-"/>
            </a:pPr>
            <a:r>
              <a:rPr lang="en" sz="1800">
                <a:solidFill>
                  <a:srgbClr val="CC7832"/>
                </a:solidFill>
              </a:rPr>
              <a:t>Native mobile</a:t>
            </a:r>
            <a:endParaRPr sz="1800">
              <a:solidFill>
                <a:srgbClr val="CC7832"/>
              </a:solidFill>
            </a:endParaRPr>
          </a:p>
          <a:p>
            <a:pPr indent="457200" lvl="0" marL="0" rtl="0" algn="l">
              <a:lnSpc>
                <a:spcPct val="115000"/>
              </a:lnSpc>
              <a:spcBef>
                <a:spcPts val="1600"/>
              </a:spcBef>
              <a:spcAft>
                <a:spcPts val="0"/>
              </a:spcAft>
              <a:buNone/>
            </a:pPr>
            <a:r>
              <a:rPr lang="en" sz="1800">
                <a:solidFill>
                  <a:srgbClr val="9876AA"/>
                </a:solidFill>
              </a:rPr>
              <a:t>Native iOS with Swift</a:t>
            </a:r>
            <a:endParaRPr sz="1800">
              <a:solidFill>
                <a:srgbClr val="9876AA"/>
              </a:solidFill>
            </a:endParaRPr>
          </a:p>
          <a:p>
            <a:pPr indent="457200" lvl="0" marL="0" rtl="0" algn="l">
              <a:lnSpc>
                <a:spcPct val="115000"/>
              </a:lnSpc>
              <a:spcBef>
                <a:spcPts val="1600"/>
              </a:spcBef>
              <a:spcAft>
                <a:spcPts val="1600"/>
              </a:spcAft>
              <a:buNone/>
            </a:pPr>
            <a:r>
              <a:rPr lang="en" sz="1800">
                <a:solidFill>
                  <a:srgbClr val="9876AA"/>
                </a:solidFill>
              </a:rPr>
              <a:t>Native Android with Java</a:t>
            </a:r>
            <a:endParaRPr>
              <a:solidFill>
                <a:srgbClr val="9876A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1: </a:t>
            </a:r>
            <a:r>
              <a:rPr lang="en">
                <a:solidFill>
                  <a:srgbClr val="FFC66D"/>
                </a:solidFill>
              </a:rPr>
              <a:t>Installation</a:t>
            </a:r>
            <a:endParaRPr>
              <a:solidFill>
                <a:srgbClr val="FFC66D"/>
              </a:solidFill>
            </a:endParaRPr>
          </a:p>
        </p:txBody>
      </p:sp>
      <p:sp>
        <p:nvSpPr>
          <p:cNvPr id="158" name="Google Shape;158;p28"/>
          <p:cNvSpPr txBox="1"/>
          <p:nvPr>
            <p:ph idx="1" type="body"/>
          </p:nvPr>
        </p:nvSpPr>
        <p:spPr>
          <a:xfrm>
            <a:off x="311700" y="1295125"/>
            <a:ext cx="8520600" cy="4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AFB1B3"/>
                </a:solidFill>
                <a:latin typeface="Source Code Pro"/>
                <a:ea typeface="Source Code Pro"/>
                <a:cs typeface="Source Code Pro"/>
                <a:sym typeface="Source Code Pro"/>
              </a:rPr>
              <a:t>npm install apollo-boost @apollo/react-hooks graphql</a:t>
            </a:r>
            <a:endParaRPr sz="1400">
              <a:solidFill>
                <a:srgbClr val="AFB1B3"/>
              </a:solidFill>
              <a:latin typeface="Source Code Pro"/>
              <a:ea typeface="Source Code Pro"/>
              <a:cs typeface="Source Code Pro"/>
              <a:sym typeface="Source Code Pro"/>
            </a:endParaRPr>
          </a:p>
          <a:p>
            <a:pPr indent="0" lvl="0" marL="0" rtl="0" algn="l">
              <a:spcBef>
                <a:spcPts val="1600"/>
              </a:spcBef>
              <a:spcAft>
                <a:spcPts val="1600"/>
              </a:spcAft>
              <a:buNone/>
            </a:pPr>
            <a:r>
              <a:t/>
            </a:r>
            <a:endParaRPr sz="1400">
              <a:solidFill>
                <a:srgbClr val="AFB1B3"/>
              </a:solidFill>
              <a:latin typeface="Source Code Pro"/>
              <a:ea typeface="Source Code Pro"/>
              <a:cs typeface="Source Code Pro"/>
              <a:sym typeface="Source Code Pro"/>
            </a:endParaRPr>
          </a:p>
        </p:txBody>
      </p:sp>
      <p:sp>
        <p:nvSpPr>
          <p:cNvPr id="159" name="Google Shape;159;p28"/>
          <p:cNvSpPr txBox="1"/>
          <p:nvPr/>
        </p:nvSpPr>
        <p:spPr>
          <a:xfrm>
            <a:off x="311700" y="2046850"/>
            <a:ext cx="8520600" cy="2571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A9B7C6"/>
              </a:buClr>
              <a:buSzPts val="1800"/>
              <a:buChar char="-"/>
            </a:pPr>
            <a:r>
              <a:rPr lang="en" sz="1800">
                <a:solidFill>
                  <a:srgbClr val="A9B7C6"/>
                </a:solidFill>
              </a:rPr>
              <a:t>apollo-boost: Package containing everything you need to set up Apollo Client</a:t>
            </a:r>
            <a:endParaRPr sz="1800">
              <a:solidFill>
                <a:srgbClr val="A9B7C6"/>
              </a:solidFill>
            </a:endParaRPr>
          </a:p>
          <a:p>
            <a:pPr indent="0" lvl="0" marL="457200" rtl="0" algn="l">
              <a:lnSpc>
                <a:spcPct val="115000"/>
              </a:lnSpc>
              <a:spcBef>
                <a:spcPts val="1600"/>
              </a:spcBef>
              <a:spcAft>
                <a:spcPts val="0"/>
              </a:spcAft>
              <a:buNone/>
            </a:pPr>
            <a:r>
              <a:t/>
            </a:r>
            <a:endParaRPr sz="600">
              <a:solidFill>
                <a:srgbClr val="A9B7C6"/>
              </a:solidFill>
            </a:endParaRPr>
          </a:p>
          <a:p>
            <a:pPr indent="-342900" lvl="0" marL="457200" rtl="0" algn="l">
              <a:lnSpc>
                <a:spcPct val="115000"/>
              </a:lnSpc>
              <a:spcBef>
                <a:spcPts val="1600"/>
              </a:spcBef>
              <a:spcAft>
                <a:spcPts val="0"/>
              </a:spcAft>
              <a:buClr>
                <a:srgbClr val="A9B7C6"/>
              </a:buClr>
              <a:buSzPts val="1800"/>
              <a:buChar char="-"/>
            </a:pPr>
            <a:r>
              <a:rPr lang="en" sz="1800">
                <a:solidFill>
                  <a:srgbClr val="A9B7C6"/>
                </a:solidFill>
              </a:rPr>
              <a:t>@apollo/react-hooks: React hooks based view layer integration</a:t>
            </a:r>
            <a:endParaRPr sz="1800">
              <a:solidFill>
                <a:srgbClr val="A9B7C6"/>
              </a:solidFill>
            </a:endParaRPr>
          </a:p>
          <a:p>
            <a:pPr indent="0" lvl="0" marL="457200" rtl="0" algn="l">
              <a:lnSpc>
                <a:spcPct val="115000"/>
              </a:lnSpc>
              <a:spcBef>
                <a:spcPts val="1600"/>
              </a:spcBef>
              <a:spcAft>
                <a:spcPts val="0"/>
              </a:spcAft>
              <a:buNone/>
            </a:pPr>
            <a:r>
              <a:t/>
            </a:r>
            <a:endParaRPr sz="600">
              <a:solidFill>
                <a:srgbClr val="A9B7C6"/>
              </a:solidFill>
            </a:endParaRPr>
          </a:p>
          <a:p>
            <a:pPr indent="-342900" lvl="0" marL="457200" rtl="0" algn="l">
              <a:lnSpc>
                <a:spcPct val="115000"/>
              </a:lnSpc>
              <a:spcBef>
                <a:spcPts val="1600"/>
              </a:spcBef>
              <a:spcAft>
                <a:spcPts val="0"/>
              </a:spcAft>
              <a:buClr>
                <a:srgbClr val="A9B7C6"/>
              </a:buClr>
              <a:buSzPts val="1800"/>
              <a:buChar char="-"/>
            </a:pPr>
            <a:r>
              <a:rPr lang="en" sz="1800">
                <a:solidFill>
                  <a:srgbClr val="A9B7C6"/>
                </a:solidFill>
              </a:rPr>
              <a:t>graphql: Also parses your GraphQL queries</a:t>
            </a:r>
            <a:endParaRPr sz="1800">
              <a:solidFill>
                <a:srgbClr val="A9B7C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2: </a:t>
            </a:r>
            <a:r>
              <a:rPr lang="en">
                <a:solidFill>
                  <a:srgbClr val="FFC66D"/>
                </a:solidFill>
              </a:rPr>
              <a:t>Create a client</a:t>
            </a:r>
            <a:endParaRPr>
              <a:solidFill>
                <a:srgbClr val="FFC66D"/>
              </a:solidFill>
            </a:endParaRPr>
          </a:p>
          <a:p>
            <a:pPr indent="0" lvl="0" marL="0" rtl="0" algn="l">
              <a:spcBef>
                <a:spcPts val="0"/>
              </a:spcBef>
              <a:spcAft>
                <a:spcPts val="0"/>
              </a:spcAft>
              <a:buNone/>
            </a:pPr>
            <a:r>
              <a:t/>
            </a:r>
            <a:endParaRPr/>
          </a:p>
        </p:txBody>
      </p:sp>
      <p:sp>
        <p:nvSpPr>
          <p:cNvPr id="165" name="Google Shape;165;p29"/>
          <p:cNvSpPr txBox="1"/>
          <p:nvPr>
            <p:ph idx="1" type="body"/>
          </p:nvPr>
        </p:nvSpPr>
        <p:spPr>
          <a:xfrm>
            <a:off x="311700" y="1152475"/>
            <a:ext cx="4957500" cy="3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7832"/>
                </a:solidFill>
                <a:highlight>
                  <a:srgbClr val="2B2B2B"/>
                </a:highlight>
              </a:rPr>
              <a:t>import </a:t>
            </a:r>
            <a:r>
              <a:rPr lang="en" sz="1200">
                <a:solidFill>
                  <a:srgbClr val="A9B7C6"/>
                </a:solidFill>
                <a:highlight>
                  <a:srgbClr val="2B2B2B"/>
                </a:highlight>
              </a:rPr>
              <a:t>ApolloClient </a:t>
            </a:r>
            <a:r>
              <a:rPr lang="en" sz="1200">
                <a:solidFill>
                  <a:srgbClr val="CC7832"/>
                </a:solidFill>
                <a:highlight>
                  <a:srgbClr val="2B2B2B"/>
                </a:highlight>
              </a:rPr>
              <a:t>from </a:t>
            </a:r>
            <a:r>
              <a:rPr lang="en" sz="1200">
                <a:solidFill>
                  <a:srgbClr val="6A8759"/>
                </a:solidFill>
                <a:highlight>
                  <a:srgbClr val="2B2B2B"/>
                </a:highlight>
              </a:rPr>
              <a:t>'apollo-boost'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const </a:t>
            </a:r>
            <a:r>
              <a:rPr b="1" i="1" lang="en" sz="1200">
                <a:solidFill>
                  <a:srgbClr val="9876AA"/>
                </a:solidFill>
                <a:highlight>
                  <a:srgbClr val="2B2B2B"/>
                </a:highlight>
              </a:rPr>
              <a:t>client </a:t>
            </a:r>
            <a:r>
              <a:rPr lang="en" sz="1200">
                <a:solidFill>
                  <a:srgbClr val="A9B7C6"/>
                </a:solidFill>
                <a:highlight>
                  <a:srgbClr val="2B2B2B"/>
                </a:highlight>
              </a:rPr>
              <a:t>= </a:t>
            </a:r>
            <a:r>
              <a:rPr lang="en" sz="1200">
                <a:solidFill>
                  <a:srgbClr val="CC7832"/>
                </a:solidFill>
                <a:highlight>
                  <a:srgbClr val="2B2B2B"/>
                </a:highlight>
              </a:rPr>
              <a:t>new </a:t>
            </a:r>
            <a:r>
              <a:rPr lang="en" sz="1200">
                <a:solidFill>
                  <a:srgbClr val="A9B7C6"/>
                </a:solidFill>
                <a:highlight>
                  <a:srgbClr val="2B2B2B"/>
                </a:highlight>
              </a:rPr>
              <a:t>ApolloClient({</a:t>
            </a:r>
            <a:endParaRPr sz="1200">
              <a:solidFill>
                <a:srgbClr val="A9B7C6"/>
              </a:solidFill>
              <a:highlight>
                <a:srgbClr val="2B2B2B"/>
              </a:highlight>
            </a:endParaRPr>
          </a:p>
          <a:p>
            <a:pPr indent="0" lvl="0" marL="0" rtl="0" algn="l">
              <a:spcBef>
                <a:spcPts val="1600"/>
              </a:spcBef>
              <a:spcAft>
                <a:spcPts val="0"/>
              </a:spcAft>
              <a:buNone/>
            </a:pPr>
            <a:r>
              <a:rPr lang="en" sz="1200">
                <a:solidFill>
                  <a:srgbClr val="A9B7C6"/>
                </a:solidFill>
                <a:highlight>
                  <a:srgbClr val="2B2B2B"/>
                </a:highlight>
              </a:rPr>
              <a:t> </a:t>
            </a:r>
            <a:r>
              <a:rPr lang="en" sz="1200">
                <a:solidFill>
                  <a:srgbClr val="9876AA"/>
                </a:solidFill>
                <a:highlight>
                  <a:srgbClr val="2B2B2B"/>
                </a:highlight>
              </a:rPr>
              <a:t>uri</a:t>
            </a:r>
            <a:r>
              <a:rPr lang="en" sz="1200">
                <a:solidFill>
                  <a:srgbClr val="A9B7C6"/>
                </a:solidFill>
                <a:highlight>
                  <a:srgbClr val="2B2B2B"/>
                </a:highlight>
              </a:rPr>
              <a:t>: </a:t>
            </a:r>
            <a:r>
              <a:rPr b="1" i="1" lang="en" sz="1200">
                <a:solidFill>
                  <a:srgbClr val="9876AA"/>
                </a:solidFill>
                <a:highlight>
                  <a:srgbClr val="2B2B2B"/>
                </a:highlight>
              </a:rPr>
              <a:t>process</a:t>
            </a:r>
            <a:r>
              <a:rPr lang="en" sz="1200">
                <a:solidFill>
                  <a:srgbClr val="A9B7C6"/>
                </a:solidFill>
                <a:highlight>
                  <a:srgbClr val="2B2B2B"/>
                </a:highlight>
              </a:rPr>
              <a:t>.</a:t>
            </a:r>
            <a:r>
              <a:rPr lang="en" sz="1200">
                <a:solidFill>
                  <a:srgbClr val="9876AA"/>
                </a:solidFill>
                <a:highlight>
                  <a:srgbClr val="2B2B2B"/>
                </a:highlight>
              </a:rPr>
              <a:t>env</a:t>
            </a:r>
            <a:r>
              <a:rPr lang="en" sz="1200">
                <a:solidFill>
                  <a:srgbClr val="A9B7C6"/>
                </a:solidFill>
                <a:highlight>
                  <a:srgbClr val="2B2B2B"/>
                </a:highlight>
              </a:rPr>
              <a:t>.</a:t>
            </a:r>
            <a:r>
              <a:rPr lang="en" sz="1200">
                <a:solidFill>
                  <a:srgbClr val="9876AA"/>
                </a:solidFill>
                <a:highlight>
                  <a:srgbClr val="2B2B2B"/>
                </a:highlight>
              </a:rPr>
              <a:t>REACT_APP_GRAPHQL_URI</a:t>
            </a:r>
            <a:r>
              <a:rPr lang="en" sz="1200">
                <a:solidFill>
                  <a:srgbClr val="CC7832"/>
                </a:solidFill>
                <a:highlight>
                  <a:srgbClr val="2B2B2B"/>
                </a:highlight>
              </a:rPr>
              <a:t>, </a:t>
            </a:r>
            <a:r>
              <a:rPr lang="en" sz="1200">
                <a:solidFill>
                  <a:srgbClr val="808080"/>
                </a:solidFill>
                <a:highlight>
                  <a:srgbClr val="2B2B2B"/>
                </a:highlight>
              </a:rPr>
              <a:t>// /graphql by default</a:t>
            </a:r>
            <a:endParaRPr sz="1200">
              <a:solidFill>
                <a:srgbClr val="808080"/>
              </a:solidFill>
              <a:highlight>
                <a:srgbClr val="2B2B2B"/>
              </a:highlight>
            </a:endParaRPr>
          </a:p>
          <a:p>
            <a:pPr indent="0" lvl="0" marL="0" rtl="0" algn="l">
              <a:spcBef>
                <a:spcPts val="1600"/>
              </a:spcBef>
              <a:spcAft>
                <a:spcPts val="0"/>
              </a:spcAft>
              <a:buNone/>
            </a:pPr>
            <a:r>
              <a:rPr lang="en" sz="1200">
                <a:solidFill>
                  <a:srgbClr val="808080"/>
                </a:solidFill>
                <a:highlight>
                  <a:srgbClr val="2B2B2B"/>
                </a:highlight>
              </a:rPr>
              <a:t> </a:t>
            </a:r>
            <a:r>
              <a:rPr lang="en" sz="1200">
                <a:solidFill>
                  <a:srgbClr val="9876AA"/>
                </a:solidFill>
                <a:highlight>
                  <a:srgbClr val="2B2B2B"/>
                </a:highlight>
              </a:rPr>
              <a:t>credentials</a:t>
            </a:r>
            <a:r>
              <a:rPr lang="en" sz="1200">
                <a:solidFill>
                  <a:srgbClr val="A9B7C6"/>
                </a:solidFill>
                <a:highlight>
                  <a:srgbClr val="2B2B2B"/>
                </a:highlight>
              </a:rPr>
              <a:t>: </a:t>
            </a:r>
            <a:r>
              <a:rPr lang="en" sz="1200">
                <a:solidFill>
                  <a:srgbClr val="6A8759"/>
                </a:solidFill>
                <a:highlight>
                  <a:srgbClr val="2B2B2B"/>
                </a:highlight>
              </a:rPr>
              <a:t>'include'</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1600"/>
              </a:spcBef>
              <a:spcAft>
                <a:spcPts val="0"/>
              </a:spcAft>
              <a:buNone/>
            </a:pPr>
            <a:r>
              <a:rPr lang="en" sz="1200">
                <a:solidFill>
                  <a:srgbClr val="CC7832"/>
                </a:solidFill>
                <a:highlight>
                  <a:srgbClr val="2B2B2B"/>
                </a:highlight>
              </a:rPr>
              <a:t> </a:t>
            </a:r>
            <a:r>
              <a:rPr lang="en" sz="1200">
                <a:solidFill>
                  <a:srgbClr val="FFC66D"/>
                </a:solidFill>
                <a:highlight>
                  <a:srgbClr val="2B2B2B"/>
                </a:highlight>
              </a:rPr>
              <a:t>onError</a:t>
            </a:r>
            <a:r>
              <a:rPr lang="en" sz="1200">
                <a:solidFill>
                  <a:srgbClr val="A9B7C6"/>
                </a:solidFill>
                <a:highlight>
                  <a:srgbClr val="2B2B2B"/>
                </a:highlight>
              </a:rPr>
              <a:t>: ({ graphQLErrors</a:t>
            </a:r>
            <a:r>
              <a:rPr lang="en" sz="1200">
                <a:solidFill>
                  <a:srgbClr val="CC7832"/>
                </a:solidFill>
                <a:highlight>
                  <a:srgbClr val="2B2B2B"/>
                </a:highlight>
              </a:rPr>
              <a:t>, </a:t>
            </a:r>
            <a:r>
              <a:rPr lang="en" sz="1200">
                <a:solidFill>
                  <a:srgbClr val="A9B7C6"/>
                </a:solidFill>
                <a:highlight>
                  <a:srgbClr val="2B2B2B"/>
                </a:highlight>
              </a:rPr>
              <a:t>networkError }) =&gt; {</a:t>
            </a:r>
            <a:endParaRPr sz="1200">
              <a:solidFill>
                <a:srgbClr val="A9B7C6"/>
              </a:solidFill>
              <a:highlight>
                <a:srgbClr val="2B2B2B"/>
              </a:highlight>
            </a:endParaRPr>
          </a:p>
          <a:p>
            <a:pPr indent="0" lvl="0" marL="0" rtl="0" algn="l">
              <a:spcBef>
                <a:spcPts val="1600"/>
              </a:spcBef>
              <a:spcAft>
                <a:spcPts val="1600"/>
              </a:spcAft>
              <a:buNone/>
            </a:pPr>
            <a:r>
              <a:rPr lang="en" sz="1200">
                <a:solidFill>
                  <a:srgbClr val="A9B7C6"/>
                </a:solidFill>
                <a:highlight>
                  <a:srgbClr val="2B2B2B"/>
                </a:highlight>
              </a:rPr>
              <a:t>...</a:t>
            </a:r>
            <a:endParaRPr sz="1200">
              <a:solidFill>
                <a:srgbClr val="CC7832"/>
              </a:solidFill>
              <a:highlight>
                <a:srgbClr val="2B2B2B"/>
              </a:highlight>
            </a:endParaRPr>
          </a:p>
        </p:txBody>
      </p:sp>
      <p:sp>
        <p:nvSpPr>
          <p:cNvPr id="166" name="Google Shape;166;p29"/>
          <p:cNvSpPr txBox="1"/>
          <p:nvPr/>
        </p:nvSpPr>
        <p:spPr>
          <a:xfrm>
            <a:off x="6157200" y="1253000"/>
            <a:ext cx="2675100" cy="218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A9B7C6"/>
                </a:solidFill>
              </a:rPr>
              <a:t>The only thing needed to get started is the endpoint for your GraphQL server.</a:t>
            </a:r>
            <a:endParaRPr>
              <a:solidFill>
                <a:srgbClr val="A9B7C6"/>
              </a:solidFill>
            </a:endParaRPr>
          </a:p>
          <a:p>
            <a:pPr indent="0" lvl="0" marL="0" rtl="0" algn="l">
              <a:lnSpc>
                <a:spcPct val="115000"/>
              </a:lnSpc>
              <a:spcBef>
                <a:spcPts val="1600"/>
              </a:spcBef>
              <a:spcAft>
                <a:spcPts val="1600"/>
              </a:spcAft>
              <a:buNone/>
            </a:pPr>
            <a:r>
              <a:rPr lang="en">
                <a:solidFill>
                  <a:srgbClr val="A9B7C6"/>
                </a:solidFill>
              </a:rPr>
              <a:t>If </a:t>
            </a:r>
            <a:r>
              <a:rPr lang="en">
                <a:solidFill>
                  <a:srgbClr val="A9B7C6"/>
                </a:solidFill>
              </a:rPr>
              <a:t>uri is not</a:t>
            </a:r>
            <a:r>
              <a:rPr lang="en">
                <a:solidFill>
                  <a:srgbClr val="A9B7C6"/>
                </a:solidFill>
              </a:rPr>
              <a:t> passed in directly, it defaults to the /graphql endpoint on the same host your app is served from.</a:t>
            </a:r>
            <a:endParaRPr>
              <a:solidFill>
                <a:srgbClr val="A9B7C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3: </a:t>
            </a:r>
            <a:r>
              <a:rPr lang="en">
                <a:solidFill>
                  <a:srgbClr val="FFC66D"/>
                </a:solidFill>
              </a:rPr>
              <a:t>Connect your client to React</a:t>
            </a:r>
            <a:endParaRPr>
              <a:solidFill>
                <a:srgbClr val="FFC66D"/>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2" name="Google Shape;172;p30"/>
          <p:cNvSpPr txBox="1"/>
          <p:nvPr>
            <p:ph idx="1" type="body"/>
          </p:nvPr>
        </p:nvSpPr>
        <p:spPr>
          <a:xfrm>
            <a:off x="311700" y="1152475"/>
            <a:ext cx="8520600" cy="3694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CC7832"/>
                </a:solidFill>
                <a:highlight>
                  <a:srgbClr val="2B2B2B"/>
                </a:highlight>
              </a:rPr>
              <a:t>import </a:t>
            </a:r>
            <a:r>
              <a:rPr b="1" i="1" lang="en" sz="1200">
                <a:solidFill>
                  <a:srgbClr val="9876AA"/>
                </a:solidFill>
                <a:highlight>
                  <a:srgbClr val="2B2B2B"/>
                </a:highlight>
              </a:rPr>
              <a:t>React </a:t>
            </a:r>
            <a:r>
              <a:rPr lang="en" sz="1200">
                <a:solidFill>
                  <a:srgbClr val="CC7832"/>
                </a:solidFill>
                <a:highlight>
                  <a:srgbClr val="2B2B2B"/>
                </a:highlight>
              </a:rPr>
              <a:t>from </a:t>
            </a:r>
            <a:r>
              <a:rPr lang="en" sz="1200">
                <a:solidFill>
                  <a:srgbClr val="6A8759"/>
                </a:solidFill>
                <a:highlight>
                  <a:srgbClr val="2B2B2B"/>
                </a:highlight>
              </a:rPr>
              <a:t>'react'</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00000"/>
              </a:lnSpc>
              <a:spcBef>
                <a:spcPts val="600"/>
              </a:spcBef>
              <a:spcAft>
                <a:spcPts val="0"/>
              </a:spcAft>
              <a:buNone/>
            </a:pPr>
            <a:r>
              <a:rPr lang="en" sz="1200">
                <a:solidFill>
                  <a:srgbClr val="CC7832"/>
                </a:solidFill>
                <a:highlight>
                  <a:srgbClr val="2B2B2B"/>
                </a:highlight>
              </a:rPr>
              <a:t>import </a:t>
            </a:r>
            <a:r>
              <a:rPr lang="en" sz="1200">
                <a:solidFill>
                  <a:srgbClr val="A9B7C6"/>
                </a:solidFill>
                <a:highlight>
                  <a:srgbClr val="2B2B2B"/>
                </a:highlight>
              </a:rPr>
              <a:t>{ </a:t>
            </a:r>
            <a:r>
              <a:rPr b="1" i="1" lang="en" sz="1200">
                <a:solidFill>
                  <a:srgbClr val="9876AA"/>
                </a:solidFill>
                <a:highlight>
                  <a:srgbClr val="2B2B2B"/>
                </a:highlight>
              </a:rPr>
              <a:t>render </a:t>
            </a:r>
            <a:r>
              <a:rPr lang="en" sz="1200">
                <a:solidFill>
                  <a:srgbClr val="A9B7C6"/>
                </a:solidFill>
                <a:highlight>
                  <a:srgbClr val="2B2B2B"/>
                </a:highlight>
              </a:rPr>
              <a:t>} </a:t>
            </a:r>
            <a:r>
              <a:rPr lang="en" sz="1200">
                <a:solidFill>
                  <a:srgbClr val="CC7832"/>
                </a:solidFill>
                <a:highlight>
                  <a:srgbClr val="2B2B2B"/>
                </a:highlight>
              </a:rPr>
              <a:t>from </a:t>
            </a:r>
            <a:r>
              <a:rPr lang="en" sz="1200">
                <a:solidFill>
                  <a:srgbClr val="6A8759"/>
                </a:solidFill>
                <a:highlight>
                  <a:srgbClr val="2B2B2B"/>
                </a:highlight>
              </a:rPr>
              <a:t>'react-dom'</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00000"/>
              </a:lnSpc>
              <a:spcBef>
                <a:spcPts val="600"/>
              </a:spcBef>
              <a:spcAft>
                <a:spcPts val="0"/>
              </a:spcAft>
              <a:buNone/>
            </a:pPr>
            <a:r>
              <a:rPr lang="en" sz="1200">
                <a:solidFill>
                  <a:srgbClr val="CC7832"/>
                </a:solidFill>
                <a:highlight>
                  <a:srgbClr val="2B2B2B"/>
                </a:highlight>
              </a:rPr>
              <a:t>import </a:t>
            </a:r>
            <a:r>
              <a:rPr lang="en" sz="1200">
                <a:solidFill>
                  <a:srgbClr val="A9B7C6"/>
                </a:solidFill>
                <a:highlight>
                  <a:srgbClr val="2B2B2B"/>
                </a:highlight>
              </a:rPr>
              <a:t>{ </a:t>
            </a:r>
            <a:r>
              <a:rPr b="1" i="1" lang="en" sz="1200">
                <a:solidFill>
                  <a:srgbClr val="9876AA"/>
                </a:solidFill>
                <a:highlight>
                  <a:srgbClr val="2B2B2B"/>
                </a:highlight>
              </a:rPr>
              <a:t>ApolloProvider </a:t>
            </a:r>
            <a:r>
              <a:rPr lang="en" sz="1200">
                <a:solidFill>
                  <a:srgbClr val="A9B7C6"/>
                </a:solidFill>
                <a:highlight>
                  <a:srgbClr val="2B2B2B"/>
                </a:highlight>
              </a:rPr>
              <a:t>} </a:t>
            </a:r>
            <a:r>
              <a:rPr lang="en" sz="1200">
                <a:solidFill>
                  <a:srgbClr val="CC7832"/>
                </a:solidFill>
                <a:highlight>
                  <a:srgbClr val="2B2B2B"/>
                </a:highlight>
              </a:rPr>
              <a:t>from </a:t>
            </a:r>
            <a:r>
              <a:rPr lang="en" sz="1200">
                <a:solidFill>
                  <a:srgbClr val="6A8759"/>
                </a:solidFill>
                <a:highlight>
                  <a:srgbClr val="2B2B2B"/>
                </a:highlight>
              </a:rPr>
              <a:t>'@apollo/react-hooks'</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00000"/>
              </a:lnSpc>
              <a:spcBef>
                <a:spcPts val="600"/>
              </a:spcBef>
              <a:spcAft>
                <a:spcPts val="0"/>
              </a:spcAft>
              <a:buNone/>
            </a:pPr>
            <a:r>
              <a:rPr lang="en" sz="1200">
                <a:solidFill>
                  <a:srgbClr val="CC7832"/>
                </a:solidFill>
                <a:highlight>
                  <a:srgbClr val="2B2B2B"/>
                </a:highlight>
              </a:rPr>
              <a:t>import </a:t>
            </a:r>
            <a:r>
              <a:rPr b="1" i="1" lang="en" sz="1200">
                <a:solidFill>
                  <a:srgbClr val="9876AA"/>
                </a:solidFill>
                <a:highlight>
                  <a:srgbClr val="2B2B2B"/>
                </a:highlight>
              </a:rPr>
              <a:t>client </a:t>
            </a:r>
            <a:r>
              <a:rPr lang="en" sz="1200">
                <a:solidFill>
                  <a:srgbClr val="CC7832"/>
                </a:solidFill>
                <a:highlight>
                  <a:srgbClr val="2B2B2B"/>
                </a:highlight>
              </a:rPr>
              <a:t>from </a:t>
            </a:r>
            <a:r>
              <a:rPr lang="en" sz="1200">
                <a:solidFill>
                  <a:srgbClr val="6A8759"/>
                </a:solidFill>
                <a:highlight>
                  <a:srgbClr val="2B2B2B"/>
                </a:highlight>
              </a:rPr>
              <a:t>'./graphql/apolloClient'</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00000"/>
              </a:lnSpc>
              <a:spcBef>
                <a:spcPts val="600"/>
              </a:spcBef>
              <a:spcAft>
                <a:spcPts val="0"/>
              </a:spcAft>
              <a:buNone/>
            </a:pPr>
            <a:r>
              <a:t/>
            </a:r>
            <a:endParaRPr sz="1200">
              <a:solidFill>
                <a:srgbClr val="CC7832"/>
              </a:solidFill>
              <a:highlight>
                <a:srgbClr val="2B2B2B"/>
              </a:highlight>
            </a:endParaRPr>
          </a:p>
          <a:p>
            <a:pPr indent="0" lvl="0" marL="0" rtl="0" algn="l">
              <a:lnSpc>
                <a:spcPct val="100000"/>
              </a:lnSpc>
              <a:spcBef>
                <a:spcPts val="600"/>
              </a:spcBef>
              <a:spcAft>
                <a:spcPts val="0"/>
              </a:spcAft>
              <a:buNone/>
            </a:pPr>
            <a:r>
              <a:rPr lang="en" sz="1200">
                <a:solidFill>
                  <a:srgbClr val="CC7832"/>
                </a:solidFill>
                <a:highlight>
                  <a:srgbClr val="2B2B2B"/>
                </a:highlight>
              </a:rPr>
              <a:t>const </a:t>
            </a:r>
            <a:r>
              <a:rPr lang="en" sz="1200">
                <a:solidFill>
                  <a:srgbClr val="FFC66D"/>
                </a:solidFill>
                <a:highlight>
                  <a:srgbClr val="2B2B2B"/>
                </a:highlight>
              </a:rPr>
              <a:t>App </a:t>
            </a:r>
            <a:r>
              <a:rPr lang="en" sz="1200">
                <a:solidFill>
                  <a:srgbClr val="A9B7C6"/>
                </a:solidFill>
                <a:highlight>
                  <a:srgbClr val="2B2B2B"/>
                </a:highlight>
              </a:rPr>
              <a:t>= () =&gt; (</a:t>
            </a:r>
            <a:endParaRPr sz="1200">
              <a:solidFill>
                <a:srgbClr val="A9B7C6"/>
              </a:solidFill>
              <a:highlight>
                <a:srgbClr val="2B2B2B"/>
              </a:highlight>
            </a:endParaRPr>
          </a:p>
          <a:p>
            <a:pPr indent="0" lvl="0" marL="0" rtl="0" algn="l">
              <a:lnSpc>
                <a:spcPct val="100000"/>
              </a:lnSpc>
              <a:spcBef>
                <a:spcPts val="600"/>
              </a:spcBef>
              <a:spcAft>
                <a:spcPts val="0"/>
              </a:spcAft>
              <a:buNone/>
            </a:pPr>
            <a:r>
              <a:rPr lang="en" sz="1200">
                <a:solidFill>
                  <a:srgbClr val="A9B7C6"/>
                </a:solidFill>
                <a:highlight>
                  <a:srgbClr val="2B2B2B"/>
                </a:highlight>
              </a:rPr>
              <a:t> </a:t>
            </a:r>
            <a:r>
              <a:rPr lang="en" sz="1200">
                <a:solidFill>
                  <a:srgbClr val="E8BF6A"/>
                </a:solidFill>
                <a:highlight>
                  <a:srgbClr val="2B2B2B"/>
                </a:highlight>
              </a:rPr>
              <a:t>&lt;ApolloProvider </a:t>
            </a:r>
            <a:r>
              <a:rPr lang="en" sz="1200">
                <a:solidFill>
                  <a:srgbClr val="BABABA"/>
                </a:solidFill>
                <a:highlight>
                  <a:srgbClr val="2B2B2B"/>
                </a:highlight>
              </a:rPr>
              <a:t>client</a:t>
            </a:r>
            <a:r>
              <a:rPr lang="en" sz="1200">
                <a:solidFill>
                  <a:srgbClr val="6A8759"/>
                </a:solidFill>
                <a:highlight>
                  <a:srgbClr val="2B2B2B"/>
                </a:highlight>
              </a:rPr>
              <a:t>=</a:t>
            </a:r>
            <a:r>
              <a:rPr lang="en" sz="1200">
                <a:solidFill>
                  <a:srgbClr val="A9B7C6"/>
                </a:solidFill>
                <a:highlight>
                  <a:srgbClr val="2B2B2B"/>
                </a:highlight>
              </a:rPr>
              <a:t>{</a:t>
            </a:r>
            <a:r>
              <a:rPr b="1" i="1" lang="en" sz="1200">
                <a:solidFill>
                  <a:srgbClr val="9876AA"/>
                </a:solidFill>
                <a:highlight>
                  <a:srgbClr val="2B2B2B"/>
                </a:highlight>
              </a:rPr>
              <a:t>client</a:t>
            </a:r>
            <a:r>
              <a:rPr lang="en" sz="1200">
                <a:solidFill>
                  <a:srgbClr val="A9B7C6"/>
                </a:solidFill>
                <a:highlight>
                  <a:srgbClr val="2B2B2B"/>
                </a:highlight>
              </a:rPr>
              <a:t>}</a:t>
            </a:r>
            <a:r>
              <a:rPr lang="en" sz="1200">
                <a:solidFill>
                  <a:srgbClr val="E8BF6A"/>
                </a:solidFill>
                <a:highlight>
                  <a:srgbClr val="2B2B2B"/>
                </a:highlight>
              </a:rPr>
              <a:t>&gt;</a:t>
            </a:r>
            <a:endParaRPr sz="1200">
              <a:solidFill>
                <a:srgbClr val="E8BF6A"/>
              </a:solidFill>
              <a:highlight>
                <a:srgbClr val="2B2B2B"/>
              </a:highlight>
            </a:endParaRPr>
          </a:p>
          <a:p>
            <a:pPr indent="0" lvl="0" marL="0" rtl="0" algn="l">
              <a:lnSpc>
                <a:spcPct val="100000"/>
              </a:lnSpc>
              <a:spcBef>
                <a:spcPts val="600"/>
              </a:spcBef>
              <a:spcAft>
                <a:spcPts val="0"/>
              </a:spcAft>
              <a:buNone/>
            </a:pPr>
            <a:r>
              <a:rPr lang="en" sz="1200">
                <a:solidFill>
                  <a:srgbClr val="E8BF6A"/>
                </a:solidFill>
                <a:highlight>
                  <a:srgbClr val="2B2B2B"/>
                </a:highlight>
              </a:rPr>
              <a:t>   &lt;div&gt;</a:t>
            </a:r>
            <a:endParaRPr sz="1200">
              <a:solidFill>
                <a:srgbClr val="E8BF6A"/>
              </a:solidFill>
              <a:highlight>
                <a:srgbClr val="2B2B2B"/>
              </a:highlight>
            </a:endParaRPr>
          </a:p>
          <a:p>
            <a:pPr indent="0" lvl="0" marL="0" rtl="0" algn="l">
              <a:lnSpc>
                <a:spcPct val="100000"/>
              </a:lnSpc>
              <a:spcBef>
                <a:spcPts val="600"/>
              </a:spcBef>
              <a:spcAft>
                <a:spcPts val="0"/>
              </a:spcAft>
              <a:buNone/>
            </a:pPr>
            <a:r>
              <a:rPr lang="en" sz="1200">
                <a:solidFill>
                  <a:srgbClr val="E8BF6A"/>
                </a:solidFill>
                <a:highlight>
                  <a:srgbClr val="2B2B2B"/>
                </a:highlight>
              </a:rPr>
              <a:t>     &lt;h2&gt;</a:t>
            </a:r>
            <a:r>
              <a:rPr lang="en" sz="1200">
                <a:solidFill>
                  <a:srgbClr val="A9B7C6"/>
                </a:solidFill>
                <a:highlight>
                  <a:srgbClr val="2B2B2B"/>
                </a:highlight>
              </a:rPr>
              <a:t>My first Apollo app 🚀</a:t>
            </a:r>
            <a:r>
              <a:rPr lang="en" sz="1200">
                <a:solidFill>
                  <a:srgbClr val="E8BF6A"/>
                </a:solidFill>
                <a:highlight>
                  <a:srgbClr val="2B2B2B"/>
                </a:highlight>
              </a:rPr>
              <a:t>&lt;/h2&gt;</a:t>
            </a:r>
            <a:endParaRPr sz="1200">
              <a:solidFill>
                <a:srgbClr val="E8BF6A"/>
              </a:solidFill>
              <a:highlight>
                <a:srgbClr val="2B2B2B"/>
              </a:highlight>
            </a:endParaRPr>
          </a:p>
          <a:p>
            <a:pPr indent="0" lvl="0" marL="0" rtl="0" algn="l">
              <a:lnSpc>
                <a:spcPct val="100000"/>
              </a:lnSpc>
              <a:spcBef>
                <a:spcPts val="600"/>
              </a:spcBef>
              <a:spcAft>
                <a:spcPts val="0"/>
              </a:spcAft>
              <a:buNone/>
            </a:pPr>
            <a:r>
              <a:rPr lang="en" sz="1200">
                <a:solidFill>
                  <a:srgbClr val="E8BF6A"/>
                </a:solidFill>
                <a:highlight>
                  <a:srgbClr val="2B2B2B"/>
                </a:highlight>
              </a:rPr>
              <a:t>   &lt;/div&gt;</a:t>
            </a:r>
            <a:endParaRPr sz="1200">
              <a:solidFill>
                <a:srgbClr val="E8BF6A"/>
              </a:solidFill>
              <a:highlight>
                <a:srgbClr val="2B2B2B"/>
              </a:highlight>
            </a:endParaRPr>
          </a:p>
          <a:p>
            <a:pPr indent="0" lvl="0" marL="0" rtl="0" algn="l">
              <a:lnSpc>
                <a:spcPct val="100000"/>
              </a:lnSpc>
              <a:spcBef>
                <a:spcPts val="600"/>
              </a:spcBef>
              <a:spcAft>
                <a:spcPts val="0"/>
              </a:spcAft>
              <a:buNone/>
            </a:pPr>
            <a:r>
              <a:rPr lang="en" sz="1200">
                <a:solidFill>
                  <a:srgbClr val="E8BF6A"/>
                </a:solidFill>
                <a:highlight>
                  <a:srgbClr val="2B2B2B"/>
                </a:highlight>
              </a:rPr>
              <a:t> &lt;/ApolloProvider&gt;</a:t>
            </a:r>
            <a:endParaRPr sz="1200">
              <a:solidFill>
                <a:srgbClr val="E8BF6A"/>
              </a:solidFill>
              <a:highlight>
                <a:srgbClr val="2B2B2B"/>
              </a:highlight>
            </a:endParaRPr>
          </a:p>
          <a:p>
            <a:pPr indent="0" lvl="0" marL="0" rtl="0" algn="l">
              <a:lnSpc>
                <a:spcPct val="100000"/>
              </a:lnSpc>
              <a:spcBef>
                <a:spcPts val="600"/>
              </a:spcBef>
              <a:spcAft>
                <a:spcPts val="0"/>
              </a:spcAft>
              <a:buNone/>
            </a:pP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00000"/>
              </a:lnSpc>
              <a:spcBef>
                <a:spcPts val="600"/>
              </a:spcBef>
              <a:spcAft>
                <a:spcPts val="0"/>
              </a:spcAft>
              <a:buNone/>
            </a:pPr>
            <a:r>
              <a:t/>
            </a:r>
            <a:endParaRPr sz="1200">
              <a:solidFill>
                <a:srgbClr val="CC7832"/>
              </a:solidFill>
              <a:highlight>
                <a:srgbClr val="2B2B2B"/>
              </a:highlight>
            </a:endParaRPr>
          </a:p>
          <a:p>
            <a:pPr indent="0" lvl="0" marL="0" rtl="0" algn="l">
              <a:lnSpc>
                <a:spcPct val="100000"/>
              </a:lnSpc>
              <a:spcBef>
                <a:spcPts val="600"/>
              </a:spcBef>
              <a:spcAft>
                <a:spcPts val="0"/>
              </a:spcAft>
              <a:buNone/>
            </a:pPr>
            <a:r>
              <a:rPr b="1" i="1" lang="en" sz="1200">
                <a:solidFill>
                  <a:srgbClr val="9876AA"/>
                </a:solidFill>
                <a:highlight>
                  <a:srgbClr val="2B2B2B"/>
                </a:highlight>
              </a:rPr>
              <a:t>render</a:t>
            </a:r>
            <a:r>
              <a:rPr lang="en" sz="1200">
                <a:solidFill>
                  <a:srgbClr val="A9B7C6"/>
                </a:solidFill>
                <a:highlight>
                  <a:srgbClr val="2B2B2B"/>
                </a:highlight>
              </a:rPr>
              <a:t>(</a:t>
            </a:r>
            <a:r>
              <a:rPr lang="en" sz="1200">
                <a:solidFill>
                  <a:srgbClr val="E8BF6A"/>
                </a:solidFill>
                <a:highlight>
                  <a:srgbClr val="2B2B2B"/>
                </a:highlight>
              </a:rPr>
              <a:t>&lt;App /&gt;</a:t>
            </a:r>
            <a:r>
              <a:rPr lang="en" sz="1200">
                <a:solidFill>
                  <a:srgbClr val="CC7832"/>
                </a:solidFill>
                <a:highlight>
                  <a:srgbClr val="2B2B2B"/>
                </a:highlight>
              </a:rPr>
              <a:t>, </a:t>
            </a:r>
            <a:r>
              <a:rPr b="1" i="1" lang="en" sz="1200">
                <a:solidFill>
                  <a:srgbClr val="9876AA"/>
                </a:solidFill>
                <a:highlight>
                  <a:srgbClr val="2B2B2B"/>
                </a:highlight>
              </a:rPr>
              <a:t>document</a:t>
            </a:r>
            <a:r>
              <a:rPr lang="en" sz="1200">
                <a:solidFill>
                  <a:srgbClr val="A9B7C6"/>
                </a:solidFill>
                <a:highlight>
                  <a:srgbClr val="2B2B2B"/>
                </a:highlight>
              </a:rPr>
              <a:t>.</a:t>
            </a:r>
            <a:r>
              <a:rPr lang="en" sz="1200">
                <a:solidFill>
                  <a:srgbClr val="FFC66D"/>
                </a:solidFill>
                <a:highlight>
                  <a:srgbClr val="2B2B2B"/>
                </a:highlight>
              </a:rPr>
              <a:t>getElementById</a:t>
            </a:r>
            <a:r>
              <a:rPr lang="en" sz="1200">
                <a:solidFill>
                  <a:srgbClr val="A9B7C6"/>
                </a:solidFill>
                <a:highlight>
                  <a:srgbClr val="2B2B2B"/>
                </a:highlight>
              </a:rPr>
              <a:t>(</a:t>
            </a:r>
            <a:r>
              <a:rPr lang="en" sz="1200">
                <a:solidFill>
                  <a:srgbClr val="6A8759"/>
                </a:solidFill>
                <a:highlight>
                  <a:srgbClr val="2B2B2B"/>
                </a:highlight>
              </a:rPr>
              <a:t>'root'</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00000"/>
              </a:lnSpc>
              <a:spcBef>
                <a:spcPts val="600"/>
              </a:spcBef>
              <a:spcAft>
                <a:spcPts val="600"/>
              </a:spcAft>
              <a:buNone/>
            </a:pPr>
            <a:r>
              <a:t/>
            </a:r>
            <a:endParaRPr sz="1200">
              <a:solidFill>
                <a:srgbClr val="CC7832"/>
              </a:solidFill>
              <a:highlight>
                <a:srgbClr val="2B2B2B"/>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4: </a:t>
            </a:r>
            <a:r>
              <a:rPr lang="en">
                <a:solidFill>
                  <a:srgbClr val="FFC66D"/>
                </a:solidFill>
              </a:rPr>
              <a:t>Request data</a:t>
            </a:r>
            <a:endParaRPr>
              <a:solidFill>
                <a:srgbClr val="FFC66D"/>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8" name="Google Shape;178;p31"/>
          <p:cNvSpPr txBox="1"/>
          <p:nvPr>
            <p:ph idx="1" type="body"/>
          </p:nvPr>
        </p:nvSpPr>
        <p:spPr>
          <a:xfrm>
            <a:off x="311700" y="1152475"/>
            <a:ext cx="3952200" cy="3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7832"/>
                </a:solidFill>
                <a:highlight>
                  <a:srgbClr val="2B2B2B"/>
                </a:highlight>
              </a:rPr>
              <a:t>import </a:t>
            </a:r>
            <a:r>
              <a:rPr b="1" i="1" lang="en" sz="1200">
                <a:solidFill>
                  <a:srgbClr val="9876AA"/>
                </a:solidFill>
                <a:highlight>
                  <a:srgbClr val="2B2B2B"/>
                </a:highlight>
              </a:rPr>
              <a:t>React </a:t>
            </a:r>
            <a:r>
              <a:rPr lang="en" sz="1200">
                <a:solidFill>
                  <a:srgbClr val="CC7832"/>
                </a:solidFill>
                <a:highlight>
                  <a:srgbClr val="2B2B2B"/>
                </a:highlight>
              </a:rPr>
              <a:t>from </a:t>
            </a:r>
            <a:r>
              <a:rPr lang="en" sz="1200">
                <a:solidFill>
                  <a:srgbClr val="6A8759"/>
                </a:solidFill>
                <a:highlight>
                  <a:srgbClr val="2B2B2B"/>
                </a:highlight>
              </a:rPr>
              <a:t>'react'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600"/>
              </a:spcBef>
              <a:spcAft>
                <a:spcPts val="0"/>
              </a:spcAft>
              <a:buNone/>
            </a:pPr>
            <a:r>
              <a:rPr lang="en" sz="1200">
                <a:solidFill>
                  <a:srgbClr val="CC7832"/>
                </a:solidFill>
                <a:highlight>
                  <a:srgbClr val="2B2B2B"/>
                </a:highlight>
              </a:rPr>
              <a:t>import </a:t>
            </a:r>
            <a:r>
              <a:rPr lang="en" sz="1200">
                <a:solidFill>
                  <a:srgbClr val="A9B7C6"/>
                </a:solidFill>
                <a:highlight>
                  <a:srgbClr val="2B2B2B"/>
                </a:highlight>
              </a:rPr>
              <a:t>{ </a:t>
            </a:r>
            <a:r>
              <a:rPr lang="en" sz="1200">
                <a:solidFill>
                  <a:srgbClr val="FFC66D"/>
                </a:solidFill>
                <a:highlight>
                  <a:srgbClr val="2B2B2B"/>
                </a:highlight>
              </a:rPr>
              <a:t>useQuery </a:t>
            </a:r>
            <a:r>
              <a:rPr lang="en" sz="1200">
                <a:solidFill>
                  <a:srgbClr val="A9B7C6"/>
                </a:solidFill>
                <a:highlight>
                  <a:srgbClr val="2B2B2B"/>
                </a:highlight>
              </a:rPr>
              <a:t>} </a:t>
            </a:r>
            <a:r>
              <a:rPr lang="en" sz="1200">
                <a:solidFill>
                  <a:srgbClr val="CC7832"/>
                </a:solidFill>
                <a:highlight>
                  <a:srgbClr val="2B2B2B"/>
                </a:highlight>
              </a:rPr>
              <a:t>from </a:t>
            </a:r>
            <a:r>
              <a:rPr lang="en" sz="1200">
                <a:solidFill>
                  <a:srgbClr val="6A8759"/>
                </a:solidFill>
                <a:highlight>
                  <a:srgbClr val="2B2B2B"/>
                </a:highlight>
              </a:rPr>
              <a:t>'@apollo/react-hooks'</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600"/>
              </a:spcBef>
              <a:spcAft>
                <a:spcPts val="0"/>
              </a:spcAft>
              <a:buNone/>
            </a:pPr>
            <a:r>
              <a:rPr lang="en" sz="1200">
                <a:solidFill>
                  <a:srgbClr val="CC7832"/>
                </a:solidFill>
                <a:highlight>
                  <a:srgbClr val="2B2B2B"/>
                </a:highlight>
              </a:rPr>
              <a:t>import </a:t>
            </a:r>
            <a:r>
              <a:rPr lang="en" sz="1200">
                <a:solidFill>
                  <a:srgbClr val="A9B7C6"/>
                </a:solidFill>
                <a:highlight>
                  <a:srgbClr val="2B2B2B"/>
                </a:highlight>
              </a:rPr>
              <a:t>{ </a:t>
            </a:r>
            <a:r>
              <a:rPr lang="en" sz="1200">
                <a:solidFill>
                  <a:srgbClr val="FFC66D"/>
                </a:solidFill>
                <a:highlight>
                  <a:srgbClr val="2B2B2B"/>
                </a:highlight>
              </a:rPr>
              <a:t>gql </a:t>
            </a:r>
            <a:r>
              <a:rPr lang="en" sz="1200">
                <a:solidFill>
                  <a:srgbClr val="A9B7C6"/>
                </a:solidFill>
                <a:highlight>
                  <a:srgbClr val="2B2B2B"/>
                </a:highlight>
              </a:rPr>
              <a:t>} </a:t>
            </a:r>
            <a:r>
              <a:rPr lang="en" sz="1200">
                <a:solidFill>
                  <a:srgbClr val="CC7832"/>
                </a:solidFill>
                <a:highlight>
                  <a:srgbClr val="2B2B2B"/>
                </a:highlight>
              </a:rPr>
              <a:t>from </a:t>
            </a:r>
            <a:r>
              <a:rPr lang="en" sz="1200">
                <a:solidFill>
                  <a:srgbClr val="6A8759"/>
                </a:solidFill>
                <a:highlight>
                  <a:srgbClr val="2B2B2B"/>
                </a:highlight>
              </a:rPr>
              <a:t>'apollo-boost'</a:t>
            </a:r>
            <a:r>
              <a:rPr lang="en" sz="1200">
                <a:solidFill>
                  <a:srgbClr val="CC7832"/>
                </a:solidFill>
                <a:highlight>
                  <a:srgbClr val="2B2B2B"/>
                </a:highlight>
              </a:rPr>
              <a:t>;</a:t>
            </a:r>
            <a:endParaRPr sz="1200">
              <a:solidFill>
                <a:srgbClr val="CC7832"/>
              </a:solidFill>
              <a:highlight>
                <a:srgbClr val="2B2B2B"/>
              </a:highlight>
            </a:endParaRPr>
          </a:p>
          <a:p>
            <a:pPr indent="0" lvl="0" marL="0" rtl="0" algn="l">
              <a:spcBef>
                <a:spcPts val="600"/>
              </a:spcBef>
              <a:spcAft>
                <a:spcPts val="0"/>
              </a:spcAft>
              <a:buNone/>
            </a:pPr>
            <a:r>
              <a:t/>
            </a:r>
            <a:endParaRPr sz="1200">
              <a:solidFill>
                <a:srgbClr val="CC7832"/>
              </a:solidFill>
              <a:highlight>
                <a:srgbClr val="2B2B2B"/>
              </a:highlight>
            </a:endParaRPr>
          </a:p>
          <a:p>
            <a:pPr indent="0" lvl="0" marL="0" rtl="0" algn="l">
              <a:spcBef>
                <a:spcPts val="600"/>
              </a:spcBef>
              <a:spcAft>
                <a:spcPts val="0"/>
              </a:spcAft>
              <a:buNone/>
            </a:pPr>
            <a:r>
              <a:rPr lang="en" sz="1200">
                <a:solidFill>
                  <a:srgbClr val="CC7832"/>
                </a:solidFill>
                <a:highlight>
                  <a:srgbClr val="2B2B2B"/>
                </a:highlight>
              </a:rPr>
              <a:t>const </a:t>
            </a:r>
            <a:r>
              <a:rPr lang="en" sz="1200">
                <a:solidFill>
                  <a:srgbClr val="A9B7C6"/>
                </a:solidFill>
                <a:highlight>
                  <a:srgbClr val="2B2B2B"/>
                </a:highlight>
              </a:rPr>
              <a:t>EXCHANGE_RATES = </a:t>
            </a:r>
            <a:r>
              <a:rPr lang="en" sz="1200">
                <a:solidFill>
                  <a:srgbClr val="FFC66D"/>
                </a:solidFill>
                <a:highlight>
                  <a:srgbClr val="2B2B2B"/>
                </a:highlight>
              </a:rPr>
              <a:t>gql</a:t>
            </a:r>
            <a:r>
              <a:rPr lang="en" sz="1200">
                <a:solidFill>
                  <a:srgbClr val="6A8759"/>
                </a:solidFill>
                <a:highlight>
                  <a:srgbClr val="2B2B2B"/>
                </a:highlight>
              </a:rPr>
              <a:t>`</a:t>
            </a:r>
            <a:endParaRPr sz="1200">
              <a:solidFill>
                <a:srgbClr val="6A8759"/>
              </a:solidFill>
              <a:highlight>
                <a:srgbClr val="2B2B2B"/>
              </a:highlight>
            </a:endParaRPr>
          </a:p>
          <a:p>
            <a:pPr indent="0" lvl="0" marL="0" rtl="0" algn="l">
              <a:spcBef>
                <a:spcPts val="600"/>
              </a:spcBef>
              <a:spcAft>
                <a:spcPts val="0"/>
              </a:spcAft>
              <a:buNone/>
            </a:pPr>
            <a:r>
              <a:rPr lang="en" sz="1200">
                <a:solidFill>
                  <a:srgbClr val="6A8759"/>
                </a:solidFill>
                <a:highlight>
                  <a:srgbClr val="2B2B2B"/>
                </a:highlight>
              </a:rPr>
              <a:t> {</a:t>
            </a:r>
            <a:endParaRPr sz="1200">
              <a:solidFill>
                <a:srgbClr val="6A8759"/>
              </a:solidFill>
              <a:highlight>
                <a:srgbClr val="2B2B2B"/>
              </a:highlight>
            </a:endParaRPr>
          </a:p>
          <a:p>
            <a:pPr indent="0" lvl="0" marL="0" rtl="0" algn="l">
              <a:spcBef>
                <a:spcPts val="600"/>
              </a:spcBef>
              <a:spcAft>
                <a:spcPts val="0"/>
              </a:spcAft>
              <a:buNone/>
            </a:pPr>
            <a:r>
              <a:rPr lang="en" sz="1200">
                <a:solidFill>
                  <a:srgbClr val="6A8759"/>
                </a:solidFill>
                <a:highlight>
                  <a:srgbClr val="2B2B2B"/>
                </a:highlight>
              </a:rPr>
              <a:t>   rates(currency: "USD") {</a:t>
            </a:r>
            <a:endParaRPr sz="1200">
              <a:solidFill>
                <a:srgbClr val="6A8759"/>
              </a:solidFill>
              <a:highlight>
                <a:srgbClr val="2B2B2B"/>
              </a:highlight>
            </a:endParaRPr>
          </a:p>
          <a:p>
            <a:pPr indent="0" lvl="0" marL="0" rtl="0" algn="l">
              <a:spcBef>
                <a:spcPts val="600"/>
              </a:spcBef>
              <a:spcAft>
                <a:spcPts val="0"/>
              </a:spcAft>
              <a:buNone/>
            </a:pPr>
            <a:r>
              <a:rPr lang="en" sz="1200">
                <a:solidFill>
                  <a:srgbClr val="6A8759"/>
                </a:solidFill>
                <a:highlight>
                  <a:srgbClr val="2B2B2B"/>
                </a:highlight>
              </a:rPr>
              <a:t>     currency</a:t>
            </a:r>
            <a:endParaRPr sz="1200">
              <a:solidFill>
                <a:srgbClr val="6A8759"/>
              </a:solidFill>
              <a:highlight>
                <a:srgbClr val="2B2B2B"/>
              </a:highlight>
            </a:endParaRPr>
          </a:p>
          <a:p>
            <a:pPr indent="0" lvl="0" marL="0" rtl="0" algn="l">
              <a:spcBef>
                <a:spcPts val="600"/>
              </a:spcBef>
              <a:spcAft>
                <a:spcPts val="0"/>
              </a:spcAft>
              <a:buNone/>
            </a:pPr>
            <a:r>
              <a:rPr lang="en" sz="1200">
                <a:solidFill>
                  <a:srgbClr val="6A8759"/>
                </a:solidFill>
                <a:highlight>
                  <a:srgbClr val="2B2B2B"/>
                </a:highlight>
              </a:rPr>
              <a:t>     rate</a:t>
            </a:r>
            <a:endParaRPr sz="1200">
              <a:solidFill>
                <a:srgbClr val="6A8759"/>
              </a:solidFill>
              <a:highlight>
                <a:srgbClr val="2B2B2B"/>
              </a:highlight>
            </a:endParaRPr>
          </a:p>
          <a:p>
            <a:pPr indent="0" lvl="0" marL="0" rtl="0" algn="l">
              <a:spcBef>
                <a:spcPts val="600"/>
              </a:spcBef>
              <a:spcAft>
                <a:spcPts val="0"/>
              </a:spcAft>
              <a:buNone/>
            </a:pPr>
            <a:r>
              <a:rPr lang="en" sz="1200">
                <a:solidFill>
                  <a:srgbClr val="6A8759"/>
                </a:solidFill>
                <a:highlight>
                  <a:srgbClr val="2B2B2B"/>
                </a:highlight>
              </a:rPr>
              <a:t>   }</a:t>
            </a:r>
            <a:endParaRPr sz="1200">
              <a:solidFill>
                <a:srgbClr val="6A8759"/>
              </a:solidFill>
              <a:highlight>
                <a:srgbClr val="2B2B2B"/>
              </a:highlight>
            </a:endParaRPr>
          </a:p>
          <a:p>
            <a:pPr indent="0" lvl="0" marL="0" rtl="0" algn="l">
              <a:spcBef>
                <a:spcPts val="600"/>
              </a:spcBef>
              <a:spcAft>
                <a:spcPts val="0"/>
              </a:spcAft>
              <a:buNone/>
            </a:pPr>
            <a:r>
              <a:rPr lang="en" sz="1200">
                <a:solidFill>
                  <a:srgbClr val="6A8759"/>
                </a:solidFill>
                <a:highlight>
                  <a:srgbClr val="2B2B2B"/>
                </a:highlight>
              </a:rPr>
              <a:t> }</a:t>
            </a:r>
            <a:endParaRPr sz="1200">
              <a:solidFill>
                <a:srgbClr val="6A8759"/>
              </a:solidFill>
              <a:highlight>
                <a:srgbClr val="2B2B2B"/>
              </a:highlight>
            </a:endParaRPr>
          </a:p>
          <a:p>
            <a:pPr indent="0" lvl="0" marL="0" rtl="0" algn="l">
              <a:spcBef>
                <a:spcPts val="600"/>
              </a:spcBef>
              <a:spcAft>
                <a:spcPts val="600"/>
              </a:spcAft>
              <a:buNone/>
            </a:pPr>
            <a:r>
              <a:rPr lang="en" sz="1200">
                <a:solidFill>
                  <a:srgbClr val="6A8759"/>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p:txBody>
      </p:sp>
      <p:sp>
        <p:nvSpPr>
          <p:cNvPr id="179" name="Google Shape;179;p31"/>
          <p:cNvSpPr txBox="1"/>
          <p:nvPr/>
        </p:nvSpPr>
        <p:spPr>
          <a:xfrm>
            <a:off x="4263900" y="1152625"/>
            <a:ext cx="4568400" cy="369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CC7832"/>
                </a:solidFill>
                <a:highlight>
                  <a:srgbClr val="2B2B2B"/>
                </a:highlight>
              </a:rPr>
              <a:t>function </a:t>
            </a:r>
            <a:r>
              <a:rPr lang="en" sz="1200">
                <a:solidFill>
                  <a:srgbClr val="FFC66D"/>
                </a:solidFill>
                <a:highlight>
                  <a:srgbClr val="2B2B2B"/>
                </a:highlight>
              </a:rPr>
              <a:t>ExchangeRates</a:t>
            </a:r>
            <a:r>
              <a:rPr lang="en" sz="1200">
                <a:solidFill>
                  <a:srgbClr val="A9B7C6"/>
                </a:solidFill>
                <a:highlight>
                  <a:srgbClr val="2B2B2B"/>
                </a:highlight>
              </a:rPr>
              <a:t>() {</a:t>
            </a:r>
            <a:endParaRPr sz="1200">
              <a:solidFill>
                <a:srgbClr val="A9B7C6"/>
              </a:solidFill>
              <a:highlight>
                <a:srgbClr val="2B2B2B"/>
              </a:highlight>
            </a:endParaRPr>
          </a:p>
          <a:p>
            <a:pPr indent="0" lvl="0" marL="0" rtl="0" algn="l">
              <a:lnSpc>
                <a:spcPct val="115000"/>
              </a:lnSpc>
              <a:spcBef>
                <a:spcPts val="600"/>
              </a:spcBef>
              <a:spcAft>
                <a:spcPts val="0"/>
              </a:spcAft>
              <a:buNone/>
            </a:pPr>
            <a:r>
              <a:rPr lang="en" sz="1200">
                <a:solidFill>
                  <a:srgbClr val="A9B7C6"/>
                </a:solidFill>
                <a:highlight>
                  <a:srgbClr val="2B2B2B"/>
                </a:highlight>
              </a:rPr>
              <a:t> </a:t>
            </a:r>
            <a:r>
              <a:rPr lang="en" sz="1200">
                <a:solidFill>
                  <a:srgbClr val="CC7832"/>
                </a:solidFill>
                <a:highlight>
                  <a:srgbClr val="2B2B2B"/>
                </a:highlight>
              </a:rPr>
              <a:t>const </a:t>
            </a:r>
            <a:r>
              <a:rPr lang="en" sz="1200">
                <a:solidFill>
                  <a:srgbClr val="A9B7C6"/>
                </a:solidFill>
                <a:highlight>
                  <a:srgbClr val="2B2B2B"/>
                </a:highlight>
              </a:rPr>
              <a:t>{ loading</a:t>
            </a:r>
            <a:r>
              <a:rPr lang="en" sz="1200">
                <a:solidFill>
                  <a:srgbClr val="CC7832"/>
                </a:solidFill>
                <a:highlight>
                  <a:srgbClr val="2B2B2B"/>
                </a:highlight>
              </a:rPr>
              <a:t>, </a:t>
            </a:r>
            <a:r>
              <a:rPr lang="en" sz="1200">
                <a:solidFill>
                  <a:srgbClr val="A9B7C6"/>
                </a:solidFill>
                <a:highlight>
                  <a:srgbClr val="2B2B2B"/>
                </a:highlight>
              </a:rPr>
              <a:t>error</a:t>
            </a:r>
            <a:r>
              <a:rPr lang="en" sz="1200">
                <a:solidFill>
                  <a:srgbClr val="CC7832"/>
                </a:solidFill>
                <a:highlight>
                  <a:srgbClr val="2B2B2B"/>
                </a:highlight>
              </a:rPr>
              <a:t>, </a:t>
            </a:r>
            <a:r>
              <a:rPr lang="en" sz="1200">
                <a:solidFill>
                  <a:srgbClr val="A9B7C6"/>
                </a:solidFill>
                <a:highlight>
                  <a:srgbClr val="2B2B2B"/>
                </a:highlight>
              </a:rPr>
              <a:t>data } = </a:t>
            </a:r>
            <a:r>
              <a:rPr lang="en" sz="1200">
                <a:solidFill>
                  <a:srgbClr val="FFC66D"/>
                </a:solidFill>
                <a:highlight>
                  <a:srgbClr val="2B2B2B"/>
                </a:highlight>
              </a:rPr>
              <a:t>useQuery</a:t>
            </a:r>
            <a:r>
              <a:rPr lang="en" sz="1200">
                <a:solidFill>
                  <a:srgbClr val="A9B7C6"/>
                </a:solidFill>
                <a:highlight>
                  <a:srgbClr val="2B2B2B"/>
                </a:highlight>
              </a:rPr>
              <a:t>(EXCHANGE_RATES)</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15000"/>
              </a:lnSpc>
              <a:spcBef>
                <a:spcPts val="600"/>
              </a:spcBef>
              <a:spcAft>
                <a:spcPts val="0"/>
              </a:spcAft>
              <a:buNone/>
            </a:pPr>
            <a:r>
              <a:rPr lang="en" sz="1200">
                <a:solidFill>
                  <a:srgbClr val="A9B7C6"/>
                </a:solidFill>
                <a:highlight>
                  <a:srgbClr val="2B2B2B"/>
                </a:highlight>
              </a:rPr>
              <a:t> </a:t>
            </a:r>
            <a:r>
              <a:rPr lang="en" sz="1200">
                <a:solidFill>
                  <a:srgbClr val="CC7832"/>
                </a:solidFill>
                <a:highlight>
                  <a:srgbClr val="2B2B2B"/>
                </a:highlight>
              </a:rPr>
              <a:t>if </a:t>
            </a:r>
            <a:r>
              <a:rPr lang="en" sz="1200">
                <a:solidFill>
                  <a:srgbClr val="A9B7C6"/>
                </a:solidFill>
                <a:highlight>
                  <a:srgbClr val="2B2B2B"/>
                </a:highlight>
              </a:rPr>
              <a:t>(loading) </a:t>
            </a:r>
            <a:r>
              <a:rPr lang="en" sz="1200">
                <a:solidFill>
                  <a:srgbClr val="CC7832"/>
                </a:solidFill>
                <a:highlight>
                  <a:srgbClr val="2B2B2B"/>
                </a:highlight>
              </a:rPr>
              <a:t>return </a:t>
            </a:r>
            <a:r>
              <a:rPr lang="en" sz="1200">
                <a:solidFill>
                  <a:srgbClr val="E8BF6A"/>
                </a:solidFill>
                <a:highlight>
                  <a:srgbClr val="2B2B2B"/>
                </a:highlight>
              </a:rPr>
              <a:t>&lt;p&gt;</a:t>
            </a:r>
            <a:r>
              <a:rPr lang="en" sz="1200">
                <a:solidFill>
                  <a:srgbClr val="A9B7C6"/>
                </a:solidFill>
                <a:highlight>
                  <a:srgbClr val="2B2B2B"/>
                </a:highlight>
              </a:rPr>
              <a:t>Loading...</a:t>
            </a:r>
            <a:r>
              <a:rPr lang="en" sz="1200">
                <a:solidFill>
                  <a:srgbClr val="E8BF6A"/>
                </a:solidFill>
                <a:highlight>
                  <a:srgbClr val="2B2B2B"/>
                </a:highlight>
              </a:rPr>
              <a:t>&lt;/p&gt;</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15000"/>
              </a:lnSpc>
              <a:spcBef>
                <a:spcPts val="600"/>
              </a:spcBef>
              <a:spcAft>
                <a:spcPts val="0"/>
              </a:spcAft>
              <a:buNone/>
            </a:pPr>
            <a:r>
              <a:rPr lang="en" sz="1200">
                <a:solidFill>
                  <a:srgbClr val="CC7832"/>
                </a:solidFill>
                <a:highlight>
                  <a:srgbClr val="2B2B2B"/>
                </a:highlight>
              </a:rPr>
              <a:t> if </a:t>
            </a:r>
            <a:r>
              <a:rPr lang="en" sz="1200">
                <a:solidFill>
                  <a:srgbClr val="A9B7C6"/>
                </a:solidFill>
                <a:highlight>
                  <a:srgbClr val="2B2B2B"/>
                </a:highlight>
              </a:rPr>
              <a:t>(error) </a:t>
            </a:r>
            <a:r>
              <a:rPr lang="en" sz="1200">
                <a:solidFill>
                  <a:srgbClr val="CC7832"/>
                </a:solidFill>
                <a:highlight>
                  <a:srgbClr val="2B2B2B"/>
                </a:highlight>
              </a:rPr>
              <a:t>return </a:t>
            </a:r>
            <a:r>
              <a:rPr lang="en" sz="1200">
                <a:solidFill>
                  <a:srgbClr val="E8BF6A"/>
                </a:solidFill>
                <a:highlight>
                  <a:srgbClr val="2B2B2B"/>
                </a:highlight>
              </a:rPr>
              <a:t>&lt;p&gt;</a:t>
            </a:r>
            <a:r>
              <a:rPr lang="en" sz="1200">
                <a:solidFill>
                  <a:srgbClr val="A9B7C6"/>
                </a:solidFill>
                <a:highlight>
                  <a:srgbClr val="2B2B2B"/>
                </a:highlight>
              </a:rPr>
              <a:t>Error :(</a:t>
            </a:r>
            <a:r>
              <a:rPr lang="en" sz="1200">
                <a:solidFill>
                  <a:srgbClr val="E8BF6A"/>
                </a:solidFill>
                <a:highlight>
                  <a:srgbClr val="2B2B2B"/>
                </a:highlight>
              </a:rPr>
              <a:t>&lt;/p&gt;</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15000"/>
              </a:lnSpc>
              <a:spcBef>
                <a:spcPts val="600"/>
              </a:spcBef>
              <a:spcAft>
                <a:spcPts val="0"/>
              </a:spcAft>
              <a:buNone/>
            </a:pPr>
            <a:r>
              <a:t/>
            </a:r>
            <a:endParaRPr sz="1200">
              <a:solidFill>
                <a:srgbClr val="CC7832"/>
              </a:solidFill>
              <a:highlight>
                <a:srgbClr val="2B2B2B"/>
              </a:highlight>
            </a:endParaRPr>
          </a:p>
          <a:p>
            <a:pPr indent="0" lvl="0" marL="0" rtl="0" algn="l">
              <a:lnSpc>
                <a:spcPct val="115000"/>
              </a:lnSpc>
              <a:spcBef>
                <a:spcPts val="600"/>
              </a:spcBef>
              <a:spcAft>
                <a:spcPts val="0"/>
              </a:spcAft>
              <a:buNone/>
            </a:pPr>
            <a:r>
              <a:rPr lang="en" sz="1200">
                <a:solidFill>
                  <a:srgbClr val="CC7832"/>
                </a:solidFill>
                <a:highlight>
                  <a:srgbClr val="2B2B2B"/>
                </a:highlight>
              </a:rPr>
              <a:t> return </a:t>
            </a:r>
            <a:r>
              <a:rPr lang="en" sz="1200">
                <a:solidFill>
                  <a:srgbClr val="A9B7C6"/>
                </a:solidFill>
                <a:highlight>
                  <a:srgbClr val="2B2B2B"/>
                </a:highlight>
              </a:rPr>
              <a:t>data.rates.</a:t>
            </a:r>
            <a:r>
              <a:rPr lang="en" sz="1200">
                <a:solidFill>
                  <a:srgbClr val="FFC66D"/>
                </a:solidFill>
                <a:highlight>
                  <a:srgbClr val="2B2B2B"/>
                </a:highlight>
              </a:rPr>
              <a:t>map</a:t>
            </a:r>
            <a:r>
              <a:rPr lang="en" sz="1200">
                <a:solidFill>
                  <a:srgbClr val="A9B7C6"/>
                </a:solidFill>
                <a:highlight>
                  <a:srgbClr val="2B2B2B"/>
                </a:highlight>
              </a:rPr>
              <a:t>(({ currency</a:t>
            </a:r>
            <a:r>
              <a:rPr lang="en" sz="1200">
                <a:solidFill>
                  <a:srgbClr val="CC7832"/>
                </a:solidFill>
                <a:highlight>
                  <a:srgbClr val="2B2B2B"/>
                </a:highlight>
              </a:rPr>
              <a:t>, </a:t>
            </a:r>
            <a:r>
              <a:rPr lang="en" sz="1200">
                <a:solidFill>
                  <a:srgbClr val="A9B7C6"/>
                </a:solidFill>
                <a:highlight>
                  <a:srgbClr val="2B2B2B"/>
                </a:highlight>
              </a:rPr>
              <a:t>rate }) =&gt; (</a:t>
            </a:r>
            <a:endParaRPr sz="1200">
              <a:solidFill>
                <a:srgbClr val="A9B7C6"/>
              </a:solidFill>
              <a:highlight>
                <a:srgbClr val="2B2B2B"/>
              </a:highlight>
            </a:endParaRPr>
          </a:p>
          <a:p>
            <a:pPr indent="0" lvl="0" marL="0" rtl="0" algn="l">
              <a:lnSpc>
                <a:spcPct val="115000"/>
              </a:lnSpc>
              <a:spcBef>
                <a:spcPts val="600"/>
              </a:spcBef>
              <a:spcAft>
                <a:spcPts val="0"/>
              </a:spcAft>
              <a:buNone/>
            </a:pPr>
            <a:r>
              <a:rPr lang="en" sz="1200">
                <a:solidFill>
                  <a:srgbClr val="A9B7C6"/>
                </a:solidFill>
                <a:highlight>
                  <a:srgbClr val="2B2B2B"/>
                </a:highlight>
              </a:rPr>
              <a:t>   </a:t>
            </a:r>
            <a:r>
              <a:rPr lang="en" sz="1200">
                <a:solidFill>
                  <a:srgbClr val="E8BF6A"/>
                </a:solidFill>
                <a:highlight>
                  <a:srgbClr val="2B2B2B"/>
                </a:highlight>
              </a:rPr>
              <a:t>&lt;div </a:t>
            </a:r>
            <a:r>
              <a:rPr lang="en" sz="1200">
                <a:solidFill>
                  <a:srgbClr val="BABABA"/>
                </a:solidFill>
                <a:highlight>
                  <a:srgbClr val="2B2B2B"/>
                </a:highlight>
              </a:rPr>
              <a:t>key</a:t>
            </a:r>
            <a:r>
              <a:rPr lang="en" sz="1200">
                <a:solidFill>
                  <a:srgbClr val="6A8759"/>
                </a:solidFill>
                <a:highlight>
                  <a:srgbClr val="2B2B2B"/>
                </a:highlight>
              </a:rPr>
              <a:t>=</a:t>
            </a:r>
            <a:r>
              <a:rPr lang="en" sz="1200">
                <a:solidFill>
                  <a:srgbClr val="A9B7C6"/>
                </a:solidFill>
                <a:highlight>
                  <a:srgbClr val="2B2B2B"/>
                </a:highlight>
              </a:rPr>
              <a:t>{currency}</a:t>
            </a:r>
            <a:r>
              <a:rPr lang="en" sz="1200">
                <a:solidFill>
                  <a:srgbClr val="E8BF6A"/>
                </a:solidFill>
                <a:highlight>
                  <a:srgbClr val="2B2B2B"/>
                </a:highlight>
              </a:rPr>
              <a:t>&gt;</a:t>
            </a:r>
            <a:endParaRPr sz="1200">
              <a:solidFill>
                <a:srgbClr val="E8BF6A"/>
              </a:solidFill>
              <a:highlight>
                <a:srgbClr val="2B2B2B"/>
              </a:highlight>
            </a:endParaRPr>
          </a:p>
          <a:p>
            <a:pPr indent="0" lvl="0" marL="0" rtl="0" algn="l">
              <a:lnSpc>
                <a:spcPct val="115000"/>
              </a:lnSpc>
              <a:spcBef>
                <a:spcPts val="600"/>
              </a:spcBef>
              <a:spcAft>
                <a:spcPts val="0"/>
              </a:spcAft>
              <a:buNone/>
            </a:pPr>
            <a:r>
              <a:rPr lang="en" sz="1200">
                <a:solidFill>
                  <a:srgbClr val="E8BF6A"/>
                </a:solidFill>
                <a:highlight>
                  <a:srgbClr val="2B2B2B"/>
                </a:highlight>
              </a:rPr>
              <a:t>     &lt;p&gt;</a:t>
            </a:r>
            <a:endParaRPr sz="1200">
              <a:solidFill>
                <a:srgbClr val="E8BF6A"/>
              </a:solidFill>
              <a:highlight>
                <a:srgbClr val="2B2B2B"/>
              </a:highlight>
            </a:endParaRPr>
          </a:p>
          <a:p>
            <a:pPr indent="0" lvl="0" marL="0" rtl="0" algn="l">
              <a:lnSpc>
                <a:spcPct val="115000"/>
              </a:lnSpc>
              <a:spcBef>
                <a:spcPts val="600"/>
              </a:spcBef>
              <a:spcAft>
                <a:spcPts val="0"/>
              </a:spcAft>
              <a:buNone/>
            </a:pPr>
            <a:r>
              <a:rPr lang="en" sz="1200">
                <a:solidFill>
                  <a:srgbClr val="E8BF6A"/>
                </a:solidFill>
                <a:highlight>
                  <a:srgbClr val="2B2B2B"/>
                </a:highlight>
              </a:rPr>
              <a:t>       </a:t>
            </a:r>
            <a:r>
              <a:rPr lang="en" sz="1200">
                <a:solidFill>
                  <a:srgbClr val="A9B7C6"/>
                </a:solidFill>
                <a:highlight>
                  <a:srgbClr val="2B2B2B"/>
                </a:highlight>
              </a:rPr>
              <a:t>{currency}: {rate}</a:t>
            </a:r>
            <a:endParaRPr sz="1200">
              <a:solidFill>
                <a:srgbClr val="A9B7C6"/>
              </a:solidFill>
              <a:highlight>
                <a:srgbClr val="2B2B2B"/>
              </a:highlight>
            </a:endParaRPr>
          </a:p>
          <a:p>
            <a:pPr indent="0" lvl="0" marL="0" rtl="0" algn="l">
              <a:lnSpc>
                <a:spcPct val="115000"/>
              </a:lnSpc>
              <a:spcBef>
                <a:spcPts val="600"/>
              </a:spcBef>
              <a:spcAft>
                <a:spcPts val="0"/>
              </a:spcAft>
              <a:buNone/>
            </a:pPr>
            <a:r>
              <a:rPr lang="en" sz="1200">
                <a:solidFill>
                  <a:srgbClr val="A9B7C6"/>
                </a:solidFill>
                <a:highlight>
                  <a:srgbClr val="2B2B2B"/>
                </a:highlight>
              </a:rPr>
              <a:t>     </a:t>
            </a:r>
            <a:r>
              <a:rPr lang="en" sz="1200">
                <a:solidFill>
                  <a:srgbClr val="E8BF6A"/>
                </a:solidFill>
                <a:highlight>
                  <a:srgbClr val="2B2B2B"/>
                </a:highlight>
              </a:rPr>
              <a:t>&lt;/p&gt;</a:t>
            </a:r>
            <a:endParaRPr sz="1200">
              <a:solidFill>
                <a:srgbClr val="E8BF6A"/>
              </a:solidFill>
              <a:highlight>
                <a:srgbClr val="2B2B2B"/>
              </a:highlight>
            </a:endParaRPr>
          </a:p>
          <a:p>
            <a:pPr indent="0" lvl="0" marL="0" rtl="0" algn="l">
              <a:lnSpc>
                <a:spcPct val="115000"/>
              </a:lnSpc>
              <a:spcBef>
                <a:spcPts val="600"/>
              </a:spcBef>
              <a:spcAft>
                <a:spcPts val="0"/>
              </a:spcAft>
              <a:buNone/>
            </a:pPr>
            <a:r>
              <a:rPr lang="en" sz="1200">
                <a:solidFill>
                  <a:srgbClr val="E8BF6A"/>
                </a:solidFill>
                <a:highlight>
                  <a:srgbClr val="2B2B2B"/>
                </a:highlight>
              </a:rPr>
              <a:t>   &lt;/div&gt;</a:t>
            </a:r>
            <a:endParaRPr sz="1200">
              <a:solidFill>
                <a:srgbClr val="E8BF6A"/>
              </a:solidFill>
              <a:highlight>
                <a:srgbClr val="2B2B2B"/>
              </a:highlight>
            </a:endParaRPr>
          </a:p>
          <a:p>
            <a:pPr indent="0" lvl="0" marL="0" rtl="0" algn="l">
              <a:lnSpc>
                <a:spcPct val="115000"/>
              </a:lnSpc>
              <a:spcBef>
                <a:spcPts val="600"/>
              </a:spcBef>
              <a:spcAft>
                <a:spcPts val="0"/>
              </a:spcAft>
              <a:buNone/>
            </a:pPr>
            <a:r>
              <a:rPr lang="en" sz="1200">
                <a:solidFill>
                  <a:srgbClr val="E8BF6A"/>
                </a:solidFill>
                <a:highlight>
                  <a:srgbClr val="2B2B2B"/>
                </a:highlight>
              </a:rPr>
              <a:t> </a:t>
            </a:r>
            <a:r>
              <a:rPr lang="en" sz="1200">
                <a:solidFill>
                  <a:srgbClr val="A9B7C6"/>
                </a:solidFill>
                <a:highlight>
                  <a:srgbClr val="2B2B2B"/>
                </a:highlight>
              </a:rPr>
              <a:t>))</a:t>
            </a:r>
            <a:r>
              <a:rPr lang="en" sz="1200">
                <a:solidFill>
                  <a:srgbClr val="CC7832"/>
                </a:solidFill>
                <a:highlight>
                  <a:srgbClr val="2B2B2B"/>
                </a:highlight>
              </a:rPr>
              <a:t>;</a:t>
            </a:r>
            <a:endParaRPr sz="1200">
              <a:solidFill>
                <a:srgbClr val="CC7832"/>
              </a:solidFill>
              <a:highlight>
                <a:srgbClr val="2B2B2B"/>
              </a:highlight>
            </a:endParaRPr>
          </a:p>
          <a:p>
            <a:pPr indent="0" lvl="0" marL="0" rtl="0" algn="l">
              <a:lnSpc>
                <a:spcPct val="115000"/>
              </a:lnSpc>
              <a:spcBef>
                <a:spcPts val="600"/>
              </a:spcBef>
              <a:spcAft>
                <a:spcPts val="600"/>
              </a:spcAft>
              <a:buNone/>
            </a:pPr>
            <a:r>
              <a:rPr lang="en" sz="1200">
                <a:solidFill>
                  <a:srgbClr val="A9B7C6"/>
                </a:solidFill>
                <a:highlight>
                  <a:srgbClr val="2B2B2B"/>
                </a:highlight>
              </a:rPr>
              <a:t>}</a:t>
            </a:r>
            <a:endParaRPr>
              <a:solidFill>
                <a:srgbClr val="A9B7C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C66D"/>
                </a:solidFill>
              </a:rPr>
              <a:t>What is Apollo Graphql</a:t>
            </a:r>
            <a:endParaRPr sz="3600">
              <a:solidFill>
                <a:srgbClr val="FFC66D"/>
              </a:solidFill>
            </a:endParaRPr>
          </a:p>
        </p:txBody>
      </p:sp>
      <p:sp>
        <p:nvSpPr>
          <p:cNvPr id="61" name="Google Shape;61;p14"/>
          <p:cNvSpPr txBox="1"/>
          <p:nvPr>
            <p:ph idx="1" type="body"/>
          </p:nvPr>
        </p:nvSpPr>
        <p:spPr>
          <a:xfrm>
            <a:off x="311700" y="1304875"/>
            <a:ext cx="8520600" cy="110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A9B7C6"/>
                </a:solidFill>
              </a:rPr>
              <a:t>Apollo is a platform for building a data graph, a communication layer that seamlessly connects your application clients (such as React and iOS apps) to your back-end services.</a:t>
            </a:r>
            <a:endParaRPr>
              <a:solidFill>
                <a:srgbClr val="A9B7C6"/>
              </a:solidFill>
            </a:endParaRPr>
          </a:p>
        </p:txBody>
      </p:sp>
      <p:pic>
        <p:nvPicPr>
          <p:cNvPr id="62" name="Google Shape;62;p14"/>
          <p:cNvPicPr preferRelativeResize="0"/>
          <p:nvPr/>
        </p:nvPicPr>
        <p:blipFill>
          <a:blip r:embed="rId3">
            <a:alphaModFix/>
          </a:blip>
          <a:stretch>
            <a:fillRect/>
          </a:stretch>
        </p:blipFill>
        <p:spPr>
          <a:xfrm>
            <a:off x="2453038" y="2256475"/>
            <a:ext cx="4237937" cy="2582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F66"/>
        </a:solidFill>
      </p:bgPr>
    </p:bg>
    <p:spTree>
      <p:nvGrpSpPr>
        <p:cNvPr id="183" name="Shape 183"/>
        <p:cNvGrpSpPr/>
        <p:nvPr/>
      </p:nvGrpSpPr>
      <p:grpSpPr>
        <a:xfrm>
          <a:off x="0" y="0"/>
          <a:ext cx="0" cy="0"/>
          <a:chOff x="0" y="0"/>
          <a:chExt cx="0" cy="0"/>
        </a:xfrm>
      </p:grpSpPr>
      <p:sp>
        <p:nvSpPr>
          <p:cNvPr id="184" name="Google Shape;184;p32"/>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External links</a:t>
            </a:r>
            <a:endParaRPr/>
          </a:p>
        </p:txBody>
      </p:sp>
      <p:sp>
        <p:nvSpPr>
          <p:cNvPr id="185" name="Google Shape;185;p32"/>
          <p:cNvSpPr txBox="1"/>
          <p:nvPr>
            <p:ph idx="4294967295" type="body"/>
          </p:nvPr>
        </p:nvSpPr>
        <p:spPr>
          <a:xfrm>
            <a:off x="311700" y="1060350"/>
            <a:ext cx="85206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100" u="sng">
                <a:solidFill>
                  <a:schemeClr val="hlink"/>
                </a:solidFill>
                <a:hlinkClick r:id="rId3"/>
              </a:rPr>
              <a:t>https://www.apollographql.com/docs/react/data/queries/#usequery-api</a:t>
            </a:r>
            <a:endParaRPr sz="1400"/>
          </a:p>
          <a:p>
            <a:pPr indent="-342900" lvl="0" marL="457200" rtl="0" algn="l">
              <a:spcBef>
                <a:spcPts val="0"/>
              </a:spcBef>
              <a:spcAft>
                <a:spcPts val="0"/>
              </a:spcAft>
              <a:buSzPts val="1800"/>
              <a:buChar char="●"/>
            </a:pPr>
            <a:r>
              <a:rPr lang="en" sz="1100" u="sng">
                <a:solidFill>
                  <a:schemeClr val="hlink"/>
                </a:solidFill>
                <a:hlinkClick r:id="rId4"/>
              </a:rPr>
              <a:t>https://developer.mozilla.org/en-US/docs/Web/API/Request/credentials</a:t>
            </a:r>
            <a:endParaRPr sz="1400"/>
          </a:p>
          <a:p>
            <a:pPr indent="-342900" lvl="0" marL="457200" rtl="0" algn="l">
              <a:spcBef>
                <a:spcPts val="0"/>
              </a:spcBef>
              <a:spcAft>
                <a:spcPts val="0"/>
              </a:spcAft>
              <a:buSzPts val="1800"/>
              <a:buChar char="●"/>
            </a:pPr>
            <a:r>
              <a:rPr lang="en" sz="1100" u="sng">
                <a:solidFill>
                  <a:schemeClr val="hlink"/>
                </a:solidFill>
                <a:hlinkClick r:id="rId5"/>
              </a:rPr>
              <a:t>https://www.apollographql.com/docs/react/integrations/integrations/#web-components</a:t>
            </a:r>
            <a:endParaRPr sz="1400"/>
          </a:p>
          <a:p>
            <a:pPr indent="-342900" lvl="0" marL="457200" rtl="0" algn="l">
              <a:spcBef>
                <a:spcPts val="0"/>
              </a:spcBef>
              <a:spcAft>
                <a:spcPts val="0"/>
              </a:spcAft>
              <a:buSzPts val="1800"/>
              <a:buChar char="●"/>
            </a:pPr>
            <a:r>
              <a:rPr lang="en" sz="1100" u="sng">
                <a:solidFill>
                  <a:schemeClr val="hlink"/>
                </a:solidFill>
                <a:hlinkClick r:id="rId6"/>
              </a:rPr>
              <a:t>https://codesandbox.io/s/48p1r2roz4</a:t>
            </a:r>
            <a:endParaRPr sz="1400"/>
          </a:p>
          <a:p>
            <a:pPr indent="-342900" lvl="0" marL="457200" rtl="0" algn="l">
              <a:spcBef>
                <a:spcPts val="0"/>
              </a:spcBef>
              <a:spcAft>
                <a:spcPts val="0"/>
              </a:spcAft>
              <a:buSzPts val="1800"/>
              <a:buChar char="●"/>
            </a:pPr>
            <a:r>
              <a:rPr lang="en" sz="1100" u="sng">
                <a:solidFill>
                  <a:schemeClr val="hlink"/>
                </a:solidFill>
                <a:hlinkClick r:id="rId7"/>
              </a:rPr>
              <a:t>https://blog.meteor.com/the-meteor-chef-an-introduction-to-apollo-b1904955289e</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F66"/>
        </a:solidFill>
      </p:bgPr>
    </p:bg>
    <p:spTree>
      <p:nvGrpSpPr>
        <p:cNvPr id="189" name="Shape 189"/>
        <p:cNvGrpSpPr/>
        <p:nvPr/>
      </p:nvGrpSpPr>
      <p:grpSpPr>
        <a:xfrm>
          <a:off x="0" y="0"/>
          <a:ext cx="0" cy="0"/>
          <a:chOff x="0" y="0"/>
          <a:chExt cx="0" cy="0"/>
        </a:xfrm>
      </p:grpSpPr>
      <p:sp>
        <p:nvSpPr>
          <p:cNvPr id="190" name="Google Shape;190;p33"/>
          <p:cNvSpPr txBox="1"/>
          <p:nvPr>
            <p:ph type="ctrTitle"/>
          </p:nvPr>
        </p:nvSpPr>
        <p:spPr>
          <a:xfrm>
            <a:off x="311708" y="78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69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C66D"/>
                </a:solidFill>
              </a:rPr>
              <a:t>Who made Apollo?</a:t>
            </a:r>
            <a:endParaRPr sz="3600">
              <a:solidFill>
                <a:srgbClr val="FFC66D"/>
              </a:solidFill>
            </a:endParaRPr>
          </a:p>
        </p:txBody>
      </p:sp>
      <p:pic>
        <p:nvPicPr>
          <p:cNvPr id="68" name="Google Shape;68;p15"/>
          <p:cNvPicPr preferRelativeResize="0"/>
          <p:nvPr/>
        </p:nvPicPr>
        <p:blipFill rotWithShape="1">
          <a:blip r:embed="rId3">
            <a:alphaModFix/>
          </a:blip>
          <a:srcRect b="903" l="0" r="0" t="903"/>
          <a:stretch/>
        </p:blipFill>
        <p:spPr>
          <a:xfrm>
            <a:off x="597850" y="1294950"/>
            <a:ext cx="7978826" cy="2937975"/>
          </a:xfrm>
          <a:prstGeom prst="rect">
            <a:avLst/>
          </a:prstGeom>
          <a:noFill/>
          <a:ln>
            <a:noFill/>
          </a:ln>
        </p:spPr>
      </p:pic>
      <p:sp>
        <p:nvSpPr>
          <p:cNvPr id="69" name="Google Shape;69;p15"/>
          <p:cNvSpPr txBox="1"/>
          <p:nvPr>
            <p:ph idx="1" type="body"/>
          </p:nvPr>
        </p:nvSpPr>
        <p:spPr>
          <a:xfrm>
            <a:off x="475800" y="4232925"/>
            <a:ext cx="8100900" cy="4362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solidFill>
                  <a:srgbClr val="A9B7C6"/>
                </a:solidFill>
              </a:rPr>
              <a:t>From https://www.apollographql.com/</a:t>
            </a:r>
            <a:endParaRPr>
              <a:solidFill>
                <a:srgbClr val="A9B7C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C66D"/>
                </a:solidFill>
              </a:rPr>
              <a:t>Why Meteor developers made Apollo?</a:t>
            </a:r>
            <a:endParaRPr sz="3600">
              <a:solidFill>
                <a:srgbClr val="FFC66D"/>
              </a:solidFill>
            </a:endParaRPr>
          </a:p>
        </p:txBody>
      </p:sp>
      <p:sp>
        <p:nvSpPr>
          <p:cNvPr id="75" name="Google Shape;75;p16"/>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A9B7C6"/>
                </a:solidFill>
              </a:rPr>
              <a:t>Meteor is a full-stack web application framework written in JavaScript. By default, it gives developers a connection to a Mongo database.</a:t>
            </a:r>
            <a:endParaRPr>
              <a:solidFill>
                <a:srgbClr val="A9B7C6"/>
              </a:solidFill>
            </a:endParaRPr>
          </a:p>
          <a:p>
            <a:pPr indent="0" lvl="0" marL="0" rtl="0" algn="l">
              <a:spcBef>
                <a:spcPts val="1600"/>
              </a:spcBef>
              <a:spcAft>
                <a:spcPts val="0"/>
              </a:spcAft>
              <a:buNone/>
            </a:pPr>
            <a:r>
              <a:rPr lang="en">
                <a:solidFill>
                  <a:srgbClr val="A9B7C6"/>
                </a:solidFill>
              </a:rPr>
              <a:t>Apollo was created by (former?) members of the Meteor development team.</a:t>
            </a:r>
            <a:endParaRPr>
              <a:solidFill>
                <a:srgbClr val="A9B7C6"/>
              </a:solidFill>
            </a:endParaRPr>
          </a:p>
          <a:p>
            <a:pPr indent="0" lvl="0" marL="0" rtl="0" algn="l">
              <a:spcBef>
                <a:spcPts val="1600"/>
              </a:spcBef>
              <a:spcAft>
                <a:spcPts val="1600"/>
              </a:spcAft>
              <a:buNone/>
            </a:pPr>
            <a:r>
              <a:rPr lang="en">
                <a:solidFill>
                  <a:srgbClr val="A9B7C6"/>
                </a:solidFill>
              </a:rPr>
              <a:t>The idea to build a GraphQL library (/libraries) came out of a desire among the Meteor community to hook the wonderful infrastructure of the Meteor stack into databases that were not called “MongoDB”.</a:t>
            </a:r>
            <a:endParaRPr>
              <a:solidFill>
                <a:srgbClr val="A9B7C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C66D"/>
                </a:solidFill>
              </a:rPr>
              <a:t>A small personal anecdote</a:t>
            </a:r>
            <a:endParaRPr sz="3600">
              <a:solidFill>
                <a:srgbClr val="FFC66D"/>
              </a:solidFill>
            </a:endParaRPr>
          </a:p>
        </p:txBody>
      </p:sp>
      <p:sp>
        <p:nvSpPr>
          <p:cNvPr id="81" name="Google Shape;81;p17"/>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A9B7C6"/>
                </a:solidFill>
              </a:rPr>
              <a:t>I</a:t>
            </a:r>
            <a:r>
              <a:rPr lang="en">
                <a:solidFill>
                  <a:srgbClr val="A9B7C6"/>
                </a:solidFill>
              </a:rPr>
              <a:t> used Meteor for nearly all of my development work with Meteor until I tried using Apollo. Many Meteor developers decided it was easier to use Apollo with React than with Meteor’s own templating engine (the one called Blaze), so I followed suit. At that point, I wasn’t using Meteor’s default data layer and I wasn’t using Blaze, so I stopped using Meteor all together! Apollo was intended to be the library which kept people who needed to use non-Mongo databases on the Meteor platform, but its release ultimately pushed me into the world of React with Webpack as a build-tool!</a:t>
            </a:r>
            <a:endParaRPr>
              <a:solidFill>
                <a:srgbClr val="A9B7C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5"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0" y="535776"/>
            <a:ext cx="9144000" cy="4607724"/>
          </a:xfrm>
          <a:prstGeom prst="rect">
            <a:avLst/>
          </a:prstGeom>
          <a:noFill/>
          <a:ln>
            <a:noFill/>
          </a:ln>
        </p:spPr>
      </p:pic>
      <p:sp>
        <p:nvSpPr>
          <p:cNvPr id="87" name="Google Shape;87;p18"/>
          <p:cNvSpPr txBox="1"/>
          <p:nvPr>
            <p:ph type="title"/>
          </p:nvPr>
        </p:nvSpPr>
        <p:spPr>
          <a:xfrm>
            <a:off x="345225" y="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2D1F66"/>
                </a:solidFill>
              </a:rPr>
              <a:t>The Apollo GraphQL platform</a:t>
            </a:r>
            <a:endParaRPr>
              <a:solidFill>
                <a:srgbClr val="2D1F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91" name="Shape 91"/>
        <p:cNvGrpSpPr/>
        <p:nvPr/>
      </p:nvGrpSpPr>
      <p:grpSpPr>
        <a:xfrm>
          <a:off x="0" y="0"/>
          <a:ext cx="0" cy="0"/>
          <a:chOff x="0" y="0"/>
          <a:chExt cx="0" cy="0"/>
        </a:xfrm>
      </p:grpSpPr>
      <p:sp>
        <p:nvSpPr>
          <p:cNvPr id="92" name="Google Shape;92;p19"/>
          <p:cNvSpPr txBox="1"/>
          <p:nvPr>
            <p:ph type="title"/>
          </p:nvPr>
        </p:nvSpPr>
        <p:spPr>
          <a:xfrm>
            <a:off x="124850" y="995600"/>
            <a:ext cx="2660400" cy="19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rgbClr val="FFC66D"/>
                </a:solidFill>
              </a:rPr>
              <a:t>Client - Server</a:t>
            </a:r>
            <a:endParaRPr sz="3000">
              <a:solidFill>
                <a:srgbClr val="FFC66D"/>
              </a:solidFill>
            </a:endParaRPr>
          </a:p>
          <a:p>
            <a:pPr indent="0" lvl="0" marL="0" rtl="0" algn="ctr">
              <a:spcBef>
                <a:spcPts val="0"/>
              </a:spcBef>
              <a:spcAft>
                <a:spcPts val="0"/>
              </a:spcAft>
              <a:buNone/>
            </a:pPr>
            <a:r>
              <a:rPr lang="en" sz="3000">
                <a:solidFill>
                  <a:srgbClr val="FFC66D"/>
                </a:solidFill>
              </a:rPr>
              <a:t>Layout</a:t>
            </a:r>
            <a:endParaRPr sz="3000">
              <a:solidFill>
                <a:srgbClr val="FFC66D"/>
              </a:solidFill>
            </a:endParaRPr>
          </a:p>
          <a:p>
            <a:pPr indent="0" lvl="0" marL="0" rtl="0" algn="l">
              <a:spcBef>
                <a:spcPts val="0"/>
              </a:spcBef>
              <a:spcAft>
                <a:spcPts val="0"/>
              </a:spcAft>
              <a:buNone/>
            </a:pPr>
            <a:r>
              <a:t/>
            </a:r>
            <a:endParaRPr sz="3000"/>
          </a:p>
        </p:txBody>
      </p:sp>
      <p:pic>
        <p:nvPicPr>
          <p:cNvPr descr="Closeup of green beans in a wooden basket" id="93" name="Google Shape;93;p19"/>
          <p:cNvPicPr preferRelativeResize="0"/>
          <p:nvPr/>
        </p:nvPicPr>
        <p:blipFill rotWithShape="1">
          <a:blip r:embed="rId3">
            <a:alphaModFix/>
          </a:blip>
          <a:srcRect b="0" l="23908" r="0" t="0"/>
          <a:stretch/>
        </p:blipFill>
        <p:spPr>
          <a:xfrm>
            <a:off x="3272325" y="0"/>
            <a:ext cx="5872123" cy="5143501"/>
          </a:xfrm>
          <a:prstGeom prst="rect">
            <a:avLst/>
          </a:prstGeom>
          <a:noFill/>
          <a:ln>
            <a:noFill/>
          </a:ln>
        </p:spPr>
      </p:pic>
      <p:pic>
        <p:nvPicPr>
          <p:cNvPr id="94" name="Google Shape;94;p19"/>
          <p:cNvPicPr preferRelativeResize="0"/>
          <p:nvPr/>
        </p:nvPicPr>
        <p:blipFill>
          <a:blip r:embed="rId4">
            <a:alphaModFix/>
          </a:blip>
          <a:stretch>
            <a:fillRect/>
          </a:stretch>
        </p:blipFill>
        <p:spPr>
          <a:xfrm>
            <a:off x="2908958" y="0"/>
            <a:ext cx="623504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D1F66"/>
                </a:solidFill>
              </a:rPr>
              <a:t>Apollo Server</a:t>
            </a:r>
            <a:endParaRPr>
              <a:solidFill>
                <a:srgbClr val="2D1F66"/>
              </a:solidFill>
            </a:endParaRPr>
          </a:p>
        </p:txBody>
      </p:sp>
      <p:sp>
        <p:nvSpPr>
          <p:cNvPr id="100" name="Google Shape;100;p20"/>
          <p:cNvSpPr txBox="1"/>
          <p:nvPr>
            <p:ph idx="1" type="body"/>
          </p:nvPr>
        </p:nvSpPr>
        <p:spPr>
          <a:xfrm>
            <a:off x="311700" y="1152475"/>
            <a:ext cx="8520600" cy="141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2D1F66"/>
                </a:solidFill>
              </a:rPr>
              <a:t>Apollo Server is an open-source, spec-compliant GraphQL server that's compatible with any GraphQL client, including Apollo Client. It's the best way to build a production-ready, self-documenting GraphQL API that can use data from any source.</a:t>
            </a:r>
            <a:endParaRPr>
              <a:solidFill>
                <a:srgbClr val="2D1F66"/>
              </a:solidFill>
            </a:endParaRPr>
          </a:p>
        </p:txBody>
      </p:sp>
      <p:pic>
        <p:nvPicPr>
          <p:cNvPr id="101" name="Google Shape;101;p20"/>
          <p:cNvPicPr preferRelativeResize="0"/>
          <p:nvPr/>
        </p:nvPicPr>
        <p:blipFill>
          <a:blip r:embed="rId3">
            <a:alphaModFix/>
          </a:blip>
          <a:stretch>
            <a:fillRect/>
          </a:stretch>
        </p:blipFill>
        <p:spPr>
          <a:xfrm>
            <a:off x="2520238" y="2571750"/>
            <a:ext cx="4103529" cy="2266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2B"/>
        </a:solidFill>
      </p:bgPr>
    </p:bg>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C66D"/>
                </a:solidFill>
              </a:rPr>
              <a:t>Step 1: Create a new project &amp; install dependencies</a:t>
            </a:r>
            <a:endParaRPr>
              <a:solidFill>
                <a:srgbClr val="FFC66D"/>
              </a:solidFill>
            </a:endParaRPr>
          </a:p>
        </p:txBody>
      </p:sp>
      <p:sp>
        <p:nvSpPr>
          <p:cNvPr id="107" name="Google Shape;107;p21"/>
          <p:cNvSpPr txBox="1"/>
          <p:nvPr>
            <p:ph idx="1" type="body"/>
          </p:nvPr>
        </p:nvSpPr>
        <p:spPr>
          <a:xfrm>
            <a:off x="311700" y="1272925"/>
            <a:ext cx="4260300" cy="341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AFB1B3"/>
                </a:solidFill>
                <a:latin typeface="Source Code Pro"/>
                <a:ea typeface="Source Code Pro"/>
                <a:cs typeface="Source Code Pro"/>
                <a:sym typeface="Source Code Pro"/>
              </a:rPr>
              <a:t>mkdir graphql-server-example</a:t>
            </a:r>
            <a:endParaRPr sz="1400">
              <a:solidFill>
                <a:srgbClr val="AFB1B3"/>
              </a:solidFill>
              <a:latin typeface="Source Code Pro"/>
              <a:ea typeface="Source Code Pro"/>
              <a:cs typeface="Source Code Pro"/>
              <a:sym typeface="Source Code Pro"/>
            </a:endParaRPr>
          </a:p>
          <a:p>
            <a:pPr indent="0" lvl="0" marL="0" rtl="0" algn="l">
              <a:spcBef>
                <a:spcPts val="1600"/>
              </a:spcBef>
              <a:spcAft>
                <a:spcPts val="0"/>
              </a:spcAft>
              <a:buNone/>
            </a:pPr>
            <a:r>
              <a:rPr lang="en" sz="1400">
                <a:solidFill>
                  <a:srgbClr val="AFB1B3"/>
                </a:solidFill>
                <a:latin typeface="Source Code Pro"/>
                <a:ea typeface="Source Code Pro"/>
                <a:cs typeface="Source Code Pro"/>
                <a:sym typeface="Source Code Pro"/>
              </a:rPr>
              <a:t>cd graphql-server-example</a:t>
            </a:r>
            <a:endParaRPr sz="1400">
              <a:solidFill>
                <a:srgbClr val="AFB1B3"/>
              </a:solidFill>
              <a:latin typeface="Source Code Pro"/>
              <a:ea typeface="Source Code Pro"/>
              <a:cs typeface="Source Code Pro"/>
              <a:sym typeface="Source Code Pro"/>
            </a:endParaRPr>
          </a:p>
          <a:p>
            <a:pPr indent="0" lvl="0" marL="0" rtl="0" algn="l">
              <a:spcBef>
                <a:spcPts val="1600"/>
              </a:spcBef>
              <a:spcAft>
                <a:spcPts val="0"/>
              </a:spcAft>
              <a:buNone/>
            </a:pPr>
            <a:r>
              <a:rPr lang="en" sz="1400">
                <a:solidFill>
                  <a:srgbClr val="AFB1B3"/>
                </a:solidFill>
                <a:latin typeface="Source Code Pro"/>
                <a:ea typeface="Source Code Pro"/>
                <a:cs typeface="Source Code Pro"/>
                <a:sym typeface="Source Code Pro"/>
              </a:rPr>
              <a:t>npm init --yes</a:t>
            </a:r>
            <a:endParaRPr sz="1400">
              <a:solidFill>
                <a:srgbClr val="AFB1B3"/>
              </a:solidFill>
              <a:latin typeface="Source Code Pro"/>
              <a:ea typeface="Source Code Pro"/>
              <a:cs typeface="Source Code Pro"/>
              <a:sym typeface="Source Code Pro"/>
            </a:endParaRPr>
          </a:p>
          <a:p>
            <a:pPr indent="0" lvl="0" marL="0" rtl="0" algn="l">
              <a:spcBef>
                <a:spcPts val="1600"/>
              </a:spcBef>
              <a:spcAft>
                <a:spcPts val="0"/>
              </a:spcAft>
              <a:buNone/>
            </a:pPr>
            <a:r>
              <a:rPr lang="en" sz="1400">
                <a:solidFill>
                  <a:srgbClr val="AFB1B3"/>
                </a:solidFill>
                <a:latin typeface="Source Code Pro"/>
                <a:ea typeface="Source Code Pro"/>
                <a:cs typeface="Source Code Pro"/>
                <a:sym typeface="Source Code Pro"/>
              </a:rPr>
              <a:t>npm install apollo-server graphql</a:t>
            </a:r>
            <a:endParaRPr sz="1400">
              <a:solidFill>
                <a:srgbClr val="AFB1B3"/>
              </a:solidFill>
              <a:latin typeface="Source Code Pro"/>
              <a:ea typeface="Source Code Pro"/>
              <a:cs typeface="Source Code Pro"/>
              <a:sym typeface="Source Code Pro"/>
            </a:endParaRPr>
          </a:p>
          <a:p>
            <a:pPr indent="0" lvl="0" marL="0" rtl="0" algn="l">
              <a:spcBef>
                <a:spcPts val="1600"/>
              </a:spcBef>
              <a:spcAft>
                <a:spcPts val="1600"/>
              </a:spcAft>
              <a:buNone/>
            </a:pPr>
            <a:r>
              <a:rPr lang="en" sz="1400">
                <a:solidFill>
                  <a:srgbClr val="AFB1B3"/>
                </a:solidFill>
                <a:latin typeface="Source Code Pro"/>
                <a:ea typeface="Source Code Pro"/>
                <a:cs typeface="Source Code Pro"/>
                <a:sym typeface="Source Code Pro"/>
              </a:rPr>
              <a:t>touch index.js</a:t>
            </a:r>
            <a:endParaRPr sz="1400">
              <a:solidFill>
                <a:srgbClr val="AFB1B3"/>
              </a:solidFill>
              <a:latin typeface="Source Code Pro"/>
              <a:ea typeface="Source Code Pro"/>
              <a:cs typeface="Source Code Pro"/>
              <a:sym typeface="Source Code Pro"/>
            </a:endParaRPr>
          </a:p>
        </p:txBody>
      </p:sp>
      <p:sp>
        <p:nvSpPr>
          <p:cNvPr id="108" name="Google Shape;108;p21"/>
          <p:cNvSpPr txBox="1"/>
          <p:nvPr/>
        </p:nvSpPr>
        <p:spPr>
          <a:xfrm>
            <a:off x="4572000" y="1272925"/>
            <a:ext cx="4260300" cy="317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A9B7C6"/>
                </a:solidFill>
              </a:rPr>
              <a:t>Applications that run Apollo Server require two top-level dependencies:</a:t>
            </a:r>
            <a:endParaRPr sz="1800">
              <a:solidFill>
                <a:srgbClr val="A9B7C6"/>
              </a:solidFill>
            </a:endParaRPr>
          </a:p>
          <a:p>
            <a:pPr indent="-342900" lvl="0" marL="457200" rtl="0" algn="l">
              <a:lnSpc>
                <a:spcPct val="115000"/>
              </a:lnSpc>
              <a:spcBef>
                <a:spcPts val="1600"/>
              </a:spcBef>
              <a:spcAft>
                <a:spcPts val="0"/>
              </a:spcAft>
              <a:buClr>
                <a:srgbClr val="A9B7C6"/>
              </a:buClr>
              <a:buSzPts val="1800"/>
              <a:buChar char="-"/>
            </a:pPr>
            <a:r>
              <a:rPr lang="en" sz="1800">
                <a:solidFill>
                  <a:srgbClr val="A9B7C6"/>
                </a:solidFill>
              </a:rPr>
              <a:t>apollo-server is the core library for Apollo Server itself, which helps you define the shape of your data and how to fetch it.</a:t>
            </a:r>
            <a:endParaRPr sz="1800">
              <a:solidFill>
                <a:srgbClr val="A9B7C6"/>
              </a:solidFill>
            </a:endParaRPr>
          </a:p>
          <a:p>
            <a:pPr indent="-342900" lvl="0" marL="457200" rtl="0" algn="l">
              <a:lnSpc>
                <a:spcPct val="115000"/>
              </a:lnSpc>
              <a:spcBef>
                <a:spcPts val="0"/>
              </a:spcBef>
              <a:spcAft>
                <a:spcPts val="0"/>
              </a:spcAft>
              <a:buClr>
                <a:srgbClr val="A9B7C6"/>
              </a:buClr>
              <a:buSzPts val="1800"/>
              <a:buChar char="-"/>
            </a:pPr>
            <a:r>
              <a:rPr lang="en" sz="1800">
                <a:solidFill>
                  <a:srgbClr val="A9B7C6"/>
                </a:solidFill>
              </a:rPr>
              <a:t>graphql is the library used to build a GraphQL schema and execute queries against it.</a:t>
            </a:r>
            <a:endParaRPr>
              <a:solidFill>
                <a:srgbClr val="A9B7C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