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p:restoredTop sz="94686"/>
  </p:normalViewPr>
  <p:slideViewPr>
    <p:cSldViewPr snapToGrid="0" snapToObjects="1">
      <p:cViewPr varScale="1">
        <p:scale>
          <a:sx n="133" d="100"/>
          <a:sy n="133" d="100"/>
        </p:scale>
        <p:origin x="1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96DB-4E1F-1F41-A9BF-87AF7FAA1174}" type="datetimeFigureOut">
              <a:rPr lang="en-US" smtClean="0"/>
              <a:t>11/17/20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2D6DDE-8A51-8E4D-8FD3-8E97A4648A99}" type="slidenum">
              <a:rPr lang="en-US" smtClean="0"/>
              <a:t>‹#›</a:t>
            </a:fld>
            <a:endParaRPr lang="en-US"/>
          </a:p>
        </p:txBody>
      </p:sp>
    </p:spTree>
    <p:extLst>
      <p:ext uri="{BB962C8B-B14F-4D97-AF65-F5344CB8AC3E}">
        <p14:creationId xmlns:p14="http://schemas.microsoft.com/office/powerpoint/2010/main" val="703614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2D6DDE-8A51-8E4D-8FD3-8E97A4648A99}" type="slidenum">
              <a:rPr lang="en-US" smtClean="0"/>
              <a:t>2</a:t>
            </a:fld>
            <a:endParaRPr lang="en-US"/>
          </a:p>
        </p:txBody>
      </p:sp>
    </p:spTree>
    <p:extLst>
      <p:ext uri="{BB962C8B-B14F-4D97-AF65-F5344CB8AC3E}">
        <p14:creationId xmlns:p14="http://schemas.microsoft.com/office/powerpoint/2010/main" val="1608529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11/17/20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11/17/20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hyperlink" Target="http://localhost:1337/adm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cap="none" dirty="0" err="1" smtClean="0">
                <a:latin typeface="PT Sans Caption" charset="-52"/>
                <a:ea typeface="PT Sans Caption" charset="-52"/>
                <a:cs typeface="PT Sans Caption" charset="-52"/>
              </a:rPr>
              <a:t>Strapi</a:t>
            </a:r>
            <a:r>
              <a:rPr lang="en-US" sz="7200" b="1" dirty="0" smtClean="0">
                <a:latin typeface="PT Sans Caption" charset="-52"/>
                <a:ea typeface="PT Sans Caption" charset="-52"/>
                <a:cs typeface="PT Sans Caption" charset="-52"/>
              </a:rPr>
              <a:t/>
            </a:r>
            <a:br>
              <a:rPr lang="en-US" sz="7200" b="1" dirty="0" smtClean="0">
                <a:latin typeface="PT Sans Caption" charset="-52"/>
                <a:ea typeface="PT Sans Caption" charset="-52"/>
                <a:cs typeface="PT Sans Caption" charset="-52"/>
              </a:rPr>
            </a:br>
            <a:r>
              <a:rPr lang="en-US" sz="7200" b="1" dirty="0" smtClean="0">
                <a:latin typeface="PT Sans Caption" charset="-52"/>
                <a:ea typeface="PT Sans Caption" charset="-52"/>
                <a:cs typeface="PT Sans Caption" charset="-52"/>
              </a:rPr>
              <a:t>(</a:t>
            </a:r>
            <a:r>
              <a:rPr lang="en-US" sz="7200" b="1" cap="none" dirty="0" smtClean="0">
                <a:latin typeface="PT Sans Caption" charset="-52"/>
                <a:ea typeface="PT Sans Caption" charset="-52"/>
                <a:cs typeface="PT Sans Caption" charset="-52"/>
              </a:rPr>
              <a:t>Headless</a:t>
            </a:r>
            <a:r>
              <a:rPr lang="en-US" sz="7200" b="1" dirty="0" smtClean="0">
                <a:latin typeface="PT Sans Caption" charset="-52"/>
                <a:ea typeface="PT Sans Caption" charset="-52"/>
                <a:cs typeface="PT Sans Caption" charset="-52"/>
              </a:rPr>
              <a:t> CMS)</a:t>
            </a:r>
            <a:endParaRPr lang="en-US" sz="7200" b="1" dirty="0">
              <a:latin typeface="PT Sans Caption" charset="-52"/>
              <a:ea typeface="PT Sans Caption" charset="-52"/>
              <a:cs typeface="PT Sans Caption" charset="-52"/>
            </a:endParaRPr>
          </a:p>
        </p:txBody>
      </p:sp>
      <p:sp>
        <p:nvSpPr>
          <p:cNvPr id="3" name="Subtitle 2"/>
          <p:cNvSpPr>
            <a:spLocks noGrp="1"/>
          </p:cNvSpPr>
          <p:nvPr>
            <p:ph type="subTitle" idx="1"/>
          </p:nvPr>
        </p:nvSpPr>
        <p:spPr>
          <a:xfrm>
            <a:off x="1876424" y="3602038"/>
            <a:ext cx="8791575" cy="2538880"/>
          </a:xfrm>
        </p:spPr>
        <p:txBody>
          <a:bodyPr>
            <a:noAutofit/>
          </a:bodyPr>
          <a:lstStyle/>
          <a:p>
            <a:pPr algn="ctr"/>
            <a:endParaRPr lang="en-US" sz="3600" b="1" dirty="0" smtClean="0">
              <a:latin typeface="PT Sans Caption" charset="-52"/>
              <a:ea typeface="PT Sans Caption" charset="-52"/>
              <a:cs typeface="PT Sans Caption" charset="-52"/>
            </a:endParaRPr>
          </a:p>
          <a:p>
            <a:pPr algn="ctr"/>
            <a:r>
              <a:rPr lang="en-US" sz="3600" b="1" dirty="0" smtClean="0">
                <a:latin typeface="PT Sans Caption" charset="-52"/>
                <a:ea typeface="PT Sans Caption" charset="-52"/>
                <a:cs typeface="PT Sans Caption" charset="-52"/>
              </a:rPr>
              <a:t>2020-03-15</a:t>
            </a:r>
            <a:endParaRPr lang="en-US" sz="3600" b="1" dirty="0">
              <a:latin typeface="PT Sans Caption" charset="-52"/>
              <a:ea typeface="PT Sans Caption" charset="-52"/>
              <a:cs typeface="PT Sans Caption" charset="-52"/>
            </a:endParaRPr>
          </a:p>
        </p:txBody>
      </p:sp>
    </p:spTree>
    <p:extLst>
      <p:ext uri="{BB962C8B-B14F-4D97-AF65-F5344CB8AC3E}">
        <p14:creationId xmlns:p14="http://schemas.microsoft.com/office/powerpoint/2010/main" val="95674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a:latin typeface="PT Sans Caption" charset="-52"/>
                <a:ea typeface="PT Sans Caption" charset="-52"/>
                <a:cs typeface="PT Sans Caption" charset="-52"/>
              </a:rPr>
              <a:t>5</a:t>
            </a:r>
            <a:r>
              <a:rPr lang="en-US" sz="4800" b="1" cap="none" dirty="0" smtClean="0">
                <a:latin typeface="PT Sans Caption" charset="-52"/>
                <a:ea typeface="PT Sans Caption" charset="-52"/>
                <a:cs typeface="PT Sans Caption" charset="-52"/>
              </a:rPr>
              <a:t>. Configuration</a:t>
            </a:r>
            <a:endParaRPr lang="en-US" sz="4800" b="1" cap="none" dirty="0">
              <a:latin typeface="PT Sans Caption" charset="-52"/>
              <a:ea typeface="PT Sans Caption" charset="-52"/>
              <a:cs typeface="PT Sans Caption" charset="-52"/>
            </a:endParaRPr>
          </a:p>
        </p:txBody>
      </p:sp>
      <p:sp>
        <p:nvSpPr>
          <p:cNvPr id="3" name="Vertical Text Placeholder 2"/>
          <p:cNvSpPr>
            <a:spLocks noGrp="1"/>
          </p:cNvSpPr>
          <p:nvPr>
            <p:ph type="body" orient="vert" idx="1"/>
          </p:nvPr>
        </p:nvSpPr>
        <p:spPr>
          <a:xfrm>
            <a:off x="1141412" y="1864476"/>
            <a:ext cx="9905999" cy="4576517"/>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Main </a:t>
            </a:r>
            <a:r>
              <a:rPr lang="en-US" dirty="0">
                <a:latin typeface="PT Sans Caption" charset="-52"/>
                <a:ea typeface="PT Sans Caption" charset="-52"/>
                <a:cs typeface="PT Sans Caption" charset="-52"/>
              </a:rPr>
              <a:t>configurations relative to </a:t>
            </a:r>
            <a:r>
              <a:rPr lang="en-US" dirty="0" smtClean="0">
                <a:latin typeface="PT Sans Caption" charset="-52"/>
                <a:ea typeface="PT Sans Caption" charset="-52"/>
                <a:cs typeface="PT Sans Caption" charset="-52"/>
              </a:rPr>
              <a:t>project</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Path: </a:t>
            </a:r>
            <a:r>
              <a:rPr lang="en-US" dirty="0" smtClean="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config</a:t>
            </a:r>
            <a:r>
              <a:rPr lang="en-US" dirty="0" smtClean="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application.json</a:t>
            </a: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p:txBody>
      </p:sp>
      <p:sp>
        <p:nvSpPr>
          <p:cNvPr id="4" name="Rounded Rectangle 3"/>
          <p:cNvSpPr/>
          <p:nvPr/>
        </p:nvSpPr>
        <p:spPr>
          <a:xfrm>
            <a:off x="1698171" y="2964264"/>
            <a:ext cx="4642339" cy="3064747"/>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r-IN" dirty="0"/>
              <a:t>{</a:t>
            </a:r>
          </a:p>
          <a:p>
            <a:r>
              <a:rPr lang="mr-IN" dirty="0"/>
              <a:t>  </a:t>
            </a:r>
            <a:r>
              <a:rPr lang="mr-IN" dirty="0">
                <a:solidFill>
                  <a:srgbClr val="FFC000"/>
                </a:solidFill>
              </a:rPr>
              <a:t>"</a:t>
            </a:r>
            <a:r>
              <a:rPr lang="mr-IN" dirty="0" err="1">
                <a:solidFill>
                  <a:srgbClr val="FFC000"/>
                </a:solidFill>
              </a:rPr>
              <a:t>favicon</a:t>
            </a:r>
            <a:r>
              <a:rPr lang="mr-IN" dirty="0">
                <a:solidFill>
                  <a:srgbClr val="FFC000"/>
                </a:solidFill>
              </a:rPr>
              <a:t>"</a:t>
            </a:r>
            <a:r>
              <a:rPr lang="mr-IN" dirty="0">
                <a:solidFill>
                  <a:srgbClr val="00B0F0"/>
                </a:solidFill>
              </a:rPr>
              <a:t>:</a:t>
            </a:r>
            <a:r>
              <a:rPr lang="mr-IN" dirty="0"/>
              <a:t> {</a:t>
            </a:r>
          </a:p>
          <a:p>
            <a:r>
              <a:rPr lang="mr-IN" dirty="0"/>
              <a:t>    </a:t>
            </a:r>
            <a:r>
              <a:rPr lang="mr-IN" dirty="0">
                <a:solidFill>
                  <a:srgbClr val="FFC000"/>
                </a:solidFill>
              </a:rPr>
              <a:t>"</a:t>
            </a:r>
            <a:r>
              <a:rPr lang="mr-IN" dirty="0" err="1">
                <a:solidFill>
                  <a:srgbClr val="FFC000"/>
                </a:solidFill>
              </a:rPr>
              <a:t>path</a:t>
            </a:r>
            <a:r>
              <a:rPr lang="mr-IN" dirty="0">
                <a:solidFill>
                  <a:srgbClr val="FFC000"/>
                </a:solidFill>
              </a:rPr>
              <a:t>"</a:t>
            </a:r>
            <a:r>
              <a:rPr lang="mr-IN" dirty="0">
                <a:solidFill>
                  <a:srgbClr val="00B0F0"/>
                </a:solidFill>
              </a:rPr>
              <a:t>:</a:t>
            </a:r>
            <a:r>
              <a:rPr lang="mr-IN" dirty="0"/>
              <a:t> </a:t>
            </a:r>
            <a:r>
              <a:rPr lang="mr-IN" dirty="0">
                <a:solidFill>
                  <a:srgbClr val="00B050"/>
                </a:solidFill>
              </a:rPr>
              <a:t>"</a:t>
            </a:r>
            <a:r>
              <a:rPr lang="mr-IN" dirty="0" err="1">
                <a:solidFill>
                  <a:srgbClr val="00B050"/>
                </a:solidFill>
              </a:rPr>
              <a:t>favicon.ico</a:t>
            </a:r>
            <a:r>
              <a:rPr lang="mr-IN" dirty="0">
                <a:solidFill>
                  <a:srgbClr val="00B050"/>
                </a:solidFill>
              </a:rPr>
              <a:t>"</a:t>
            </a:r>
            <a:r>
              <a:rPr lang="mr-IN" dirty="0"/>
              <a:t>,</a:t>
            </a:r>
          </a:p>
          <a:p>
            <a:r>
              <a:rPr lang="mr-IN" dirty="0"/>
              <a:t>    </a:t>
            </a:r>
            <a:r>
              <a:rPr lang="mr-IN" dirty="0">
                <a:solidFill>
                  <a:srgbClr val="FFC000"/>
                </a:solidFill>
              </a:rPr>
              <a:t>"</a:t>
            </a:r>
            <a:r>
              <a:rPr lang="mr-IN" dirty="0" err="1">
                <a:solidFill>
                  <a:srgbClr val="FFC000"/>
                </a:solidFill>
              </a:rPr>
              <a:t>maxAge</a:t>
            </a:r>
            <a:r>
              <a:rPr lang="mr-IN" dirty="0">
                <a:solidFill>
                  <a:srgbClr val="FFC000"/>
                </a:solidFill>
              </a:rPr>
              <a:t>"</a:t>
            </a:r>
            <a:r>
              <a:rPr lang="mr-IN" dirty="0">
                <a:solidFill>
                  <a:srgbClr val="00B0F0"/>
                </a:solidFill>
              </a:rPr>
              <a:t>:</a:t>
            </a:r>
            <a:r>
              <a:rPr lang="mr-IN" dirty="0"/>
              <a:t> </a:t>
            </a:r>
            <a:r>
              <a:rPr lang="mr-IN" dirty="0">
                <a:solidFill>
                  <a:schemeClr val="accent3"/>
                </a:solidFill>
              </a:rPr>
              <a:t>86400000</a:t>
            </a:r>
          </a:p>
          <a:p>
            <a:r>
              <a:rPr lang="mr-IN" dirty="0"/>
              <a:t>  },</a:t>
            </a:r>
          </a:p>
          <a:p>
            <a:r>
              <a:rPr lang="mr-IN" dirty="0"/>
              <a:t>  </a:t>
            </a:r>
            <a:r>
              <a:rPr lang="mr-IN" dirty="0">
                <a:solidFill>
                  <a:srgbClr val="FFC000"/>
                </a:solidFill>
              </a:rPr>
              <a:t>"</a:t>
            </a:r>
            <a:r>
              <a:rPr lang="mr-IN" dirty="0" err="1">
                <a:solidFill>
                  <a:srgbClr val="FFC000"/>
                </a:solidFill>
              </a:rPr>
              <a:t>public</a:t>
            </a:r>
            <a:r>
              <a:rPr lang="mr-IN" dirty="0">
                <a:solidFill>
                  <a:srgbClr val="FFC000"/>
                </a:solidFill>
              </a:rPr>
              <a:t>"</a:t>
            </a:r>
            <a:r>
              <a:rPr lang="mr-IN" dirty="0">
                <a:solidFill>
                  <a:srgbClr val="00B0F0"/>
                </a:solidFill>
              </a:rPr>
              <a:t>:</a:t>
            </a:r>
            <a:r>
              <a:rPr lang="mr-IN" dirty="0"/>
              <a:t> {</a:t>
            </a:r>
          </a:p>
          <a:p>
            <a:r>
              <a:rPr lang="mr-IN" dirty="0"/>
              <a:t>    </a:t>
            </a:r>
            <a:r>
              <a:rPr lang="mr-IN" dirty="0">
                <a:solidFill>
                  <a:srgbClr val="FFC000"/>
                </a:solidFill>
              </a:rPr>
              <a:t>"</a:t>
            </a:r>
            <a:r>
              <a:rPr lang="mr-IN" dirty="0" err="1">
                <a:solidFill>
                  <a:srgbClr val="FFC000"/>
                </a:solidFill>
              </a:rPr>
              <a:t>path</a:t>
            </a:r>
            <a:r>
              <a:rPr lang="mr-IN" dirty="0">
                <a:solidFill>
                  <a:srgbClr val="FFC000"/>
                </a:solidFill>
              </a:rPr>
              <a:t>"</a:t>
            </a:r>
            <a:r>
              <a:rPr lang="mr-IN" dirty="0">
                <a:solidFill>
                  <a:srgbClr val="00B0F0"/>
                </a:solidFill>
              </a:rPr>
              <a:t>:</a:t>
            </a:r>
            <a:r>
              <a:rPr lang="mr-IN" dirty="0"/>
              <a:t> </a:t>
            </a:r>
            <a:r>
              <a:rPr lang="mr-IN" dirty="0">
                <a:solidFill>
                  <a:srgbClr val="00B050"/>
                </a:solidFill>
              </a:rPr>
              <a:t>"./</a:t>
            </a:r>
            <a:r>
              <a:rPr lang="mr-IN" dirty="0" err="1">
                <a:solidFill>
                  <a:srgbClr val="00B050"/>
                </a:solidFill>
              </a:rPr>
              <a:t>public</a:t>
            </a:r>
            <a:r>
              <a:rPr lang="mr-IN" dirty="0">
                <a:solidFill>
                  <a:srgbClr val="00B050"/>
                </a:solidFill>
              </a:rPr>
              <a:t>"</a:t>
            </a:r>
            <a:r>
              <a:rPr lang="mr-IN" dirty="0"/>
              <a:t>,</a:t>
            </a:r>
          </a:p>
          <a:p>
            <a:r>
              <a:rPr lang="mr-IN" dirty="0"/>
              <a:t>    </a:t>
            </a:r>
            <a:r>
              <a:rPr lang="mr-IN" dirty="0">
                <a:solidFill>
                  <a:srgbClr val="FFC000"/>
                </a:solidFill>
              </a:rPr>
              <a:t>"</a:t>
            </a:r>
            <a:r>
              <a:rPr lang="mr-IN" dirty="0" err="1">
                <a:solidFill>
                  <a:srgbClr val="FFC000"/>
                </a:solidFill>
              </a:rPr>
              <a:t>maxAge</a:t>
            </a:r>
            <a:r>
              <a:rPr lang="mr-IN" dirty="0">
                <a:solidFill>
                  <a:srgbClr val="FFC000"/>
                </a:solidFill>
              </a:rPr>
              <a:t>"</a:t>
            </a:r>
            <a:r>
              <a:rPr lang="mr-IN" dirty="0">
                <a:solidFill>
                  <a:srgbClr val="00B0F0"/>
                </a:solidFill>
              </a:rPr>
              <a:t>:</a:t>
            </a:r>
            <a:r>
              <a:rPr lang="mr-IN" dirty="0"/>
              <a:t> </a:t>
            </a:r>
            <a:r>
              <a:rPr lang="mr-IN" dirty="0">
                <a:solidFill>
                  <a:schemeClr val="accent3"/>
                </a:solidFill>
              </a:rPr>
              <a:t>60000</a:t>
            </a:r>
          </a:p>
          <a:p>
            <a:r>
              <a:rPr lang="mr-IN" dirty="0"/>
              <a:t>  }</a:t>
            </a:r>
          </a:p>
          <a:p>
            <a:r>
              <a:rPr lang="mr-IN" dirty="0"/>
              <a:t>}</a:t>
            </a:r>
            <a:endParaRPr lang="en-US" dirty="0"/>
          </a:p>
        </p:txBody>
      </p:sp>
    </p:spTree>
    <p:extLst>
      <p:ext uri="{BB962C8B-B14F-4D97-AF65-F5344CB8AC3E}">
        <p14:creationId xmlns:p14="http://schemas.microsoft.com/office/powerpoint/2010/main" val="1502791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Custom configuration</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Add custom configurations to the project. The content of this file is available through the </a:t>
            </a:r>
            <a:r>
              <a:rPr lang="en-US" dirty="0" err="1">
                <a:solidFill>
                  <a:schemeClr val="bg2"/>
                </a:solidFill>
                <a:latin typeface="PT Sans Caption" charset="-52"/>
                <a:ea typeface="PT Sans Caption" charset="-52"/>
                <a:cs typeface="PT Sans Caption" charset="-52"/>
              </a:rPr>
              <a:t>strapi.config</a:t>
            </a:r>
            <a:r>
              <a:rPr lang="en-US" dirty="0">
                <a:latin typeface="PT Sans Caption" charset="-52"/>
                <a:ea typeface="PT Sans Caption" charset="-52"/>
                <a:cs typeface="PT Sans Caption" charset="-52"/>
              </a:rPr>
              <a:t> object</a:t>
            </a:r>
            <a:r>
              <a:rPr lang="en-US" dirty="0" smtClean="0">
                <a:latin typeface="PT Sans Caption" charset="-52"/>
                <a:ea typeface="PT Sans Caption" charset="-52"/>
                <a:cs typeface="PT Sans Caption" charset="-52"/>
              </a:rPr>
              <a:t>.</a:t>
            </a:r>
            <a:br>
              <a:rPr lang="en-US" dirty="0" smtClean="0">
                <a:latin typeface="PT Sans Caption" charset="-52"/>
                <a:ea typeface="PT Sans Caption" charset="-52"/>
                <a:cs typeface="PT Sans Caption" charset="-52"/>
              </a:rPr>
            </a:br>
            <a:r>
              <a:rPr lang="en-US" dirty="0">
                <a:latin typeface="PT Sans Caption" charset="-52"/>
                <a:ea typeface="PT Sans Caption" charset="-52"/>
                <a:cs typeface="PT Sans Caption" charset="-52"/>
              </a:rPr>
              <a:t>Path: </a:t>
            </a:r>
            <a:r>
              <a:rPr lang="en-US" dirty="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config</a:t>
            </a:r>
            <a:r>
              <a:rPr lang="en-US" dirty="0" smtClean="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custom.json</a:t>
            </a: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endParaRPr lang="en-US" dirty="0" smtClean="0">
              <a:solidFill>
                <a:schemeClr val="bg2">
                  <a:lumMod val="60000"/>
                  <a:lumOff val="40000"/>
                </a:schemeClr>
              </a:solidFill>
              <a:latin typeface="PT Sans Caption" charset="-52"/>
              <a:ea typeface="PT Sans Caption" charset="-52"/>
              <a:cs typeface="PT Sans Caption" charset="-52"/>
            </a:endParaRPr>
          </a:p>
          <a:p>
            <a:pPr marL="458788" indent="-458788">
              <a:buFont typeface="Wingdings" charset="2"/>
              <a:buChar char="v"/>
            </a:pPr>
            <a:r>
              <a:rPr lang="en-US" dirty="0">
                <a:latin typeface="PT Sans Caption" charset="-52"/>
                <a:ea typeface="PT Sans Caption" charset="-52"/>
                <a:cs typeface="PT Sans Caption" charset="-52"/>
              </a:rPr>
              <a:t>Functions</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The </a:t>
            </a:r>
            <a:r>
              <a:rPr lang="en-US" dirty="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config</a:t>
            </a:r>
            <a:r>
              <a:rPr lang="en-US" dirty="0">
                <a:solidFill>
                  <a:schemeClr val="bg2"/>
                </a:solidFill>
                <a:latin typeface="PT Sans Caption" charset="-52"/>
                <a:ea typeface="PT Sans Caption" charset="-52"/>
                <a:cs typeface="PT Sans Caption" charset="-52"/>
              </a:rPr>
              <a:t>/functions/</a:t>
            </a:r>
            <a:r>
              <a:rPr lang="en-US" dirty="0">
                <a:solidFill>
                  <a:schemeClr val="bg2">
                    <a:lumMod val="60000"/>
                    <a:lumOff val="40000"/>
                  </a:schemeClr>
                </a:solidFill>
                <a:latin typeface="PT Sans Caption" charset="-52"/>
                <a:ea typeface="PT Sans Caption" charset="-52"/>
                <a:cs typeface="PT Sans Caption" charset="-52"/>
              </a:rPr>
              <a:t> </a:t>
            </a:r>
            <a:r>
              <a:rPr lang="en-US" dirty="0">
                <a:latin typeface="PT Sans Caption" charset="-52"/>
                <a:ea typeface="PT Sans Caption" charset="-52"/>
                <a:cs typeface="PT Sans Caption" charset="-52"/>
              </a:rPr>
              <a:t>folder contains a set of JavaScript files in order to add dynamic and logic based configurations</a:t>
            </a:r>
            <a:r>
              <a:rPr lang="en-US" dirty="0" smtClean="0">
                <a:latin typeface="PT Sans Caption" charset="-52"/>
                <a:ea typeface="PT Sans Caption" charset="-52"/>
                <a:cs typeface="PT Sans Caption" charset="-52"/>
              </a:rPr>
              <a:t>.</a:t>
            </a: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p:txBody>
      </p:sp>
      <p:sp>
        <p:nvSpPr>
          <p:cNvPr id="4" name="Rounded Rectangle 3"/>
          <p:cNvSpPr/>
          <p:nvPr/>
        </p:nvSpPr>
        <p:spPr>
          <a:xfrm>
            <a:off x="1698171" y="2582431"/>
            <a:ext cx="4642339" cy="1446958"/>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r-IN" dirty="0"/>
              <a:t>{</a:t>
            </a:r>
          </a:p>
          <a:p>
            <a:r>
              <a:rPr lang="mr-IN" dirty="0"/>
              <a:t>  </a:t>
            </a:r>
            <a:r>
              <a:rPr lang="en-US" dirty="0">
                <a:solidFill>
                  <a:srgbClr val="FFC000"/>
                </a:solidFill>
              </a:rPr>
              <a:t>"</a:t>
            </a:r>
            <a:r>
              <a:rPr lang="en-US" dirty="0" err="1" smtClean="0">
                <a:solidFill>
                  <a:srgbClr val="FFC000"/>
                </a:solidFill>
              </a:rPr>
              <a:t>backendURL</a:t>
            </a:r>
            <a:r>
              <a:rPr lang="mr-IN" dirty="0" smtClean="0">
                <a:solidFill>
                  <a:srgbClr val="FFC000"/>
                </a:solidFill>
              </a:rPr>
              <a:t>"</a:t>
            </a:r>
            <a:r>
              <a:rPr lang="mr-IN" dirty="0" smtClean="0">
                <a:solidFill>
                  <a:srgbClr val="00B0F0"/>
                </a:solidFill>
              </a:rPr>
              <a:t>:</a:t>
            </a:r>
            <a:r>
              <a:rPr lang="mr-IN" dirty="0" smtClean="0"/>
              <a:t> </a:t>
            </a:r>
            <a:r>
              <a:rPr lang="mr-IN" dirty="0" smtClean="0">
                <a:solidFill>
                  <a:srgbClr val="00B050"/>
                </a:solidFill>
              </a:rPr>
              <a:t>"</a:t>
            </a:r>
            <a:r>
              <a:rPr lang="en-US" dirty="0">
                <a:solidFill>
                  <a:srgbClr val="00B050"/>
                </a:solidFill>
              </a:rPr>
              <a:t>http://</a:t>
            </a:r>
            <a:r>
              <a:rPr lang="en-US" dirty="0" err="1">
                <a:solidFill>
                  <a:srgbClr val="00B050"/>
                </a:solidFill>
              </a:rPr>
              <a:t>www.strapi.io</a:t>
            </a:r>
            <a:r>
              <a:rPr lang="mr-IN" dirty="0" smtClean="0">
                <a:solidFill>
                  <a:srgbClr val="00B050"/>
                </a:solidFill>
              </a:rPr>
              <a:t>"</a:t>
            </a:r>
            <a:r>
              <a:rPr lang="mr-IN" dirty="0" smtClean="0"/>
              <a:t>,</a:t>
            </a:r>
            <a:endParaRPr lang="en-US" dirty="0"/>
          </a:p>
          <a:p>
            <a:r>
              <a:rPr lang="en-US" dirty="0" smtClean="0">
                <a:solidFill>
                  <a:srgbClr val="FFC000"/>
                </a:solidFill>
              </a:rPr>
              <a:t>   </a:t>
            </a:r>
            <a:r>
              <a:rPr lang="mr-IN" dirty="0" smtClean="0">
                <a:solidFill>
                  <a:srgbClr val="FFC000"/>
                </a:solidFill>
              </a:rPr>
              <a:t>"</a:t>
            </a:r>
            <a:r>
              <a:rPr lang="en-US" dirty="0" err="1">
                <a:solidFill>
                  <a:srgbClr val="FFC000"/>
                </a:solidFill>
              </a:rPr>
              <a:t>mainColor</a:t>
            </a:r>
            <a:r>
              <a:rPr lang="mr-IN" dirty="0" smtClean="0">
                <a:solidFill>
                  <a:srgbClr val="FFC000"/>
                </a:solidFill>
              </a:rPr>
              <a:t>"</a:t>
            </a:r>
            <a:r>
              <a:rPr lang="mr-IN" dirty="0" smtClean="0">
                <a:solidFill>
                  <a:srgbClr val="00B0F0"/>
                </a:solidFill>
              </a:rPr>
              <a:t>:</a:t>
            </a:r>
            <a:r>
              <a:rPr lang="mr-IN" dirty="0" smtClean="0"/>
              <a:t> </a:t>
            </a:r>
            <a:r>
              <a:rPr lang="en-US" dirty="0">
                <a:solidFill>
                  <a:srgbClr val="00B050"/>
                </a:solidFill>
              </a:rPr>
              <a:t>"</a:t>
            </a:r>
            <a:r>
              <a:rPr lang="en-US" dirty="0" smtClean="0">
                <a:solidFill>
                  <a:srgbClr val="00B050"/>
                </a:solidFill>
              </a:rPr>
              <a:t>blue</a:t>
            </a:r>
            <a:r>
              <a:rPr lang="en-US" dirty="0">
                <a:solidFill>
                  <a:srgbClr val="00B050"/>
                </a:solidFill>
              </a:rPr>
              <a:t>"</a:t>
            </a:r>
            <a:endParaRPr lang="en-US" dirty="0" smtClean="0">
              <a:solidFill>
                <a:srgbClr val="00B050"/>
              </a:solidFill>
            </a:endParaRPr>
          </a:p>
          <a:p>
            <a:r>
              <a:rPr lang="mr-IN" dirty="0" smtClean="0"/>
              <a:t>}</a:t>
            </a:r>
            <a:endParaRPr lang="en-US" dirty="0"/>
          </a:p>
        </p:txBody>
      </p:sp>
    </p:spTree>
    <p:extLst>
      <p:ext uri="{BB962C8B-B14F-4D97-AF65-F5344CB8AC3E}">
        <p14:creationId xmlns:p14="http://schemas.microsoft.com/office/powerpoint/2010/main" val="594705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CRON tasks</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Make </a:t>
            </a:r>
            <a:r>
              <a:rPr lang="en-US" dirty="0">
                <a:latin typeface="PT Sans Caption" charset="-52"/>
                <a:ea typeface="PT Sans Caption" charset="-52"/>
                <a:cs typeface="PT Sans Caption" charset="-52"/>
              </a:rPr>
              <a:t>sure the enabled </a:t>
            </a:r>
            <a:r>
              <a:rPr lang="en-US" dirty="0" err="1">
                <a:latin typeface="PT Sans Caption" charset="-52"/>
                <a:ea typeface="PT Sans Caption" charset="-52"/>
                <a:cs typeface="PT Sans Caption" charset="-52"/>
              </a:rPr>
              <a:t>cron</a:t>
            </a:r>
            <a:r>
              <a:rPr lang="en-US" dirty="0">
                <a:latin typeface="PT Sans Caption" charset="-52"/>
                <a:ea typeface="PT Sans Caption" charset="-52"/>
                <a:cs typeface="PT Sans Caption" charset="-52"/>
              </a:rPr>
              <a:t> </a:t>
            </a:r>
            <a:r>
              <a:rPr lang="en-US" dirty="0" err="1">
                <a:latin typeface="PT Sans Caption" charset="-52"/>
                <a:ea typeface="PT Sans Caption" charset="-52"/>
                <a:cs typeface="PT Sans Caption" charset="-52"/>
              </a:rPr>
              <a:t>config</a:t>
            </a:r>
            <a:r>
              <a:rPr lang="en-US" dirty="0">
                <a:latin typeface="PT Sans Caption" charset="-52"/>
                <a:ea typeface="PT Sans Caption" charset="-52"/>
                <a:cs typeface="PT Sans Caption" charset="-52"/>
              </a:rPr>
              <a:t> is set to true in </a:t>
            </a:r>
            <a:r>
              <a:rPr lang="en-US" dirty="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config</a:t>
            </a:r>
            <a:r>
              <a:rPr lang="en-US" dirty="0">
                <a:solidFill>
                  <a:schemeClr val="bg2"/>
                </a:solidFill>
                <a:latin typeface="PT Sans Caption" charset="-52"/>
                <a:ea typeface="PT Sans Caption" charset="-52"/>
                <a:cs typeface="PT Sans Caption" charset="-52"/>
              </a:rPr>
              <a:t>/environments/**/</a:t>
            </a:r>
            <a:r>
              <a:rPr lang="en-US" dirty="0" err="1">
                <a:solidFill>
                  <a:schemeClr val="bg2"/>
                </a:solidFill>
                <a:latin typeface="PT Sans Caption" charset="-52"/>
                <a:ea typeface="PT Sans Caption" charset="-52"/>
                <a:cs typeface="PT Sans Caption" charset="-52"/>
              </a:rPr>
              <a:t>server.json</a:t>
            </a:r>
            <a:r>
              <a:rPr lang="en-US" dirty="0">
                <a:latin typeface="PT Sans Caption" charset="-52"/>
                <a:ea typeface="PT Sans Caption" charset="-52"/>
                <a:cs typeface="PT Sans Caption" charset="-52"/>
              </a:rPr>
              <a:t> file.</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To </a:t>
            </a:r>
            <a:r>
              <a:rPr lang="en-US" dirty="0">
                <a:latin typeface="PT Sans Caption" charset="-52"/>
                <a:ea typeface="PT Sans Caption" charset="-52"/>
                <a:cs typeface="PT Sans Caption" charset="-52"/>
              </a:rPr>
              <a:t>define a CRON job, add your logic like below</a:t>
            </a:r>
            <a:r>
              <a:rPr lang="en-US" dirty="0" smtClean="0">
                <a:latin typeface="PT Sans Caption" charset="-52"/>
                <a:ea typeface="PT Sans Caption" charset="-52"/>
                <a:cs typeface="PT Sans Caption" charset="-52"/>
              </a:rPr>
              <a:t>:</a:t>
            </a: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a:latin typeface="PT Sans Caption" charset="-52"/>
                <a:ea typeface="PT Sans Caption" charset="-52"/>
                <a:cs typeface="PT Sans Caption" charset="-52"/>
              </a:rPr>
              <a:t>Path: </a:t>
            </a:r>
            <a:r>
              <a:rPr lang="en-US" dirty="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config</a:t>
            </a:r>
            <a:r>
              <a:rPr lang="en-US" dirty="0" smtClean="0">
                <a:solidFill>
                  <a:schemeClr val="bg2"/>
                </a:solidFill>
                <a:latin typeface="PT Sans Caption" charset="-52"/>
                <a:ea typeface="PT Sans Caption" charset="-52"/>
                <a:cs typeface="PT Sans Caption" charset="-52"/>
              </a:rPr>
              <a:t>/functions/</a:t>
            </a:r>
            <a:r>
              <a:rPr lang="en-US" dirty="0" err="1" smtClean="0">
                <a:solidFill>
                  <a:schemeClr val="bg2"/>
                </a:solidFill>
                <a:latin typeface="PT Sans Caption" charset="-52"/>
                <a:ea typeface="PT Sans Caption" charset="-52"/>
                <a:cs typeface="PT Sans Caption" charset="-52"/>
              </a:rPr>
              <a:t>cron.js</a:t>
            </a: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r>
              <a:rPr lang="en-US" dirty="0" smtClean="0">
                <a:solidFill>
                  <a:schemeClr val="bg2">
                    <a:lumMod val="60000"/>
                    <a:lumOff val="40000"/>
                  </a:schemeClr>
                </a:solidFill>
                <a:latin typeface="PT Sans Caption" charset="-52"/>
                <a:ea typeface="PT Sans Caption" charset="-52"/>
                <a:cs typeface="PT Sans Caption" charset="-52"/>
              </a:rPr>
              <a:t/>
            </a:r>
            <a:br>
              <a:rPr lang="en-US" dirty="0" smtClean="0">
                <a:solidFill>
                  <a:schemeClr val="bg2">
                    <a:lumMod val="60000"/>
                    <a:lumOff val="40000"/>
                  </a:schemeClr>
                </a:solidFill>
                <a:latin typeface="PT Sans Caption" charset="-52"/>
                <a:ea typeface="PT Sans Caption" charset="-52"/>
                <a:cs typeface="PT Sans Caption" charset="-52"/>
              </a:rPr>
            </a:br>
            <a:endParaRPr lang="en-US" dirty="0" smtClean="0">
              <a:solidFill>
                <a:schemeClr val="bg2">
                  <a:lumMod val="60000"/>
                  <a:lumOff val="40000"/>
                </a:schemeClr>
              </a:solidFill>
              <a:latin typeface="PT Sans Caption" charset="-52"/>
              <a:ea typeface="PT Sans Caption" charset="-52"/>
              <a:cs typeface="PT Sans Caption" charset="-52"/>
            </a:endParaRPr>
          </a:p>
        </p:txBody>
      </p:sp>
      <p:sp>
        <p:nvSpPr>
          <p:cNvPr id="4" name="Rounded Rectangle 3"/>
          <p:cNvSpPr/>
          <p:nvPr/>
        </p:nvSpPr>
        <p:spPr>
          <a:xfrm>
            <a:off x="1698171" y="3034607"/>
            <a:ext cx="4642339" cy="1637874"/>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t>module.exports</a:t>
            </a:r>
            <a:r>
              <a:rPr lang="en-US" dirty="0" smtClean="0"/>
              <a:t> = </a:t>
            </a:r>
            <a:r>
              <a:rPr lang="mr-IN" dirty="0" smtClean="0"/>
              <a:t>{</a:t>
            </a:r>
            <a:endParaRPr lang="mr-IN" dirty="0"/>
          </a:p>
          <a:p>
            <a:r>
              <a:rPr lang="mr-IN" dirty="0"/>
              <a:t>  </a:t>
            </a:r>
            <a:r>
              <a:rPr lang="en-US" dirty="0" smtClean="0">
                <a:solidFill>
                  <a:srgbClr val="00B050"/>
                </a:solidFill>
              </a:rPr>
              <a:t>‘*/10 * * * * *’</a:t>
            </a:r>
            <a:r>
              <a:rPr lang="en-US" dirty="0" smtClean="0">
                <a:solidFill>
                  <a:srgbClr val="00B0F0"/>
                </a:solidFill>
              </a:rPr>
              <a:t>: </a:t>
            </a:r>
            <a:r>
              <a:rPr lang="en-US" dirty="0" smtClean="0">
                <a:solidFill>
                  <a:schemeClr val="tx1"/>
                </a:solidFill>
              </a:rPr>
              <a:t>()</a:t>
            </a:r>
            <a:r>
              <a:rPr lang="en-US" dirty="0" smtClean="0">
                <a:solidFill>
                  <a:srgbClr val="FFC000"/>
                </a:solidFill>
              </a:rPr>
              <a:t> </a:t>
            </a:r>
            <a:r>
              <a:rPr lang="en-US" dirty="0" smtClean="0">
                <a:solidFill>
                  <a:srgbClr val="00B0F0"/>
                </a:solidFill>
              </a:rPr>
              <a:t>=&gt;</a:t>
            </a:r>
            <a:r>
              <a:rPr lang="en-US" dirty="0" smtClean="0">
                <a:solidFill>
                  <a:srgbClr val="FFC000"/>
                </a:solidFill>
              </a:rPr>
              <a:t> </a:t>
            </a:r>
            <a:r>
              <a:rPr lang="en-US" dirty="0" smtClean="0">
                <a:solidFill>
                  <a:schemeClr val="tx1"/>
                </a:solidFill>
              </a:rPr>
              <a:t>{</a:t>
            </a:r>
          </a:p>
          <a:p>
            <a:r>
              <a:rPr lang="en-US" dirty="0">
                <a:solidFill>
                  <a:schemeClr val="tx1"/>
                </a:solidFill>
              </a:rPr>
              <a:t>	</a:t>
            </a:r>
            <a:r>
              <a:rPr lang="en-US" dirty="0" smtClean="0">
                <a:solidFill>
                  <a:schemeClr val="tx1"/>
                </a:solidFill>
              </a:rPr>
              <a:t>// Add logic</a:t>
            </a:r>
          </a:p>
          <a:p>
            <a:r>
              <a:rPr lang="en-US" dirty="0">
                <a:solidFill>
                  <a:schemeClr val="tx1"/>
                </a:solidFill>
              </a:rPr>
              <a:t> </a:t>
            </a:r>
            <a:r>
              <a:rPr lang="en-US" dirty="0" smtClean="0">
                <a:solidFill>
                  <a:schemeClr val="tx1"/>
                </a:solidFill>
              </a:rPr>
              <a:t>  }</a:t>
            </a:r>
          </a:p>
          <a:p>
            <a:r>
              <a:rPr lang="mr-IN" dirty="0" smtClean="0"/>
              <a:t>}</a:t>
            </a:r>
            <a:endParaRPr lang="en-US" dirty="0"/>
          </a:p>
        </p:txBody>
      </p:sp>
    </p:spTree>
    <p:extLst>
      <p:ext uri="{BB962C8B-B14F-4D97-AF65-F5344CB8AC3E}">
        <p14:creationId xmlns:p14="http://schemas.microsoft.com/office/powerpoint/2010/main" val="496935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Database</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Path — </a:t>
            </a:r>
            <a:r>
              <a:rPr lang="en-US" dirty="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config</a:t>
            </a:r>
            <a:r>
              <a:rPr lang="en-US" dirty="0">
                <a:solidFill>
                  <a:schemeClr val="bg2"/>
                </a:solidFill>
                <a:latin typeface="PT Sans Caption" charset="-52"/>
                <a:ea typeface="PT Sans Caption" charset="-52"/>
                <a:cs typeface="PT Sans Caption" charset="-52"/>
              </a:rPr>
              <a:t>/environments/**/</a:t>
            </a:r>
            <a:r>
              <a:rPr lang="en-US" dirty="0" err="1" smtClean="0">
                <a:solidFill>
                  <a:schemeClr val="bg2"/>
                </a:solidFill>
                <a:latin typeface="PT Sans Caption" charset="-52"/>
                <a:ea typeface="PT Sans Caption" charset="-52"/>
                <a:cs typeface="PT Sans Caption" charset="-52"/>
              </a:rPr>
              <a:t>database.json</a:t>
            </a: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endParaRPr lang="en-US" dirty="0">
              <a:solidFill>
                <a:schemeClr val="bg2"/>
              </a:solidFill>
              <a:latin typeface="PT Sans Caption" charset="-52"/>
              <a:ea typeface="PT Sans Caption" charset="-52"/>
              <a:cs typeface="PT Sans Caption" charset="-52"/>
            </a:endParaRPr>
          </a:p>
        </p:txBody>
      </p:sp>
      <p:sp>
        <p:nvSpPr>
          <p:cNvPr id="4" name="Rounded Rectangle 3"/>
          <p:cNvSpPr/>
          <p:nvPr/>
        </p:nvSpPr>
        <p:spPr>
          <a:xfrm>
            <a:off x="1698171" y="1657978"/>
            <a:ext cx="5054321" cy="4672483"/>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79388"/>
            <a:r>
              <a:rPr lang="mr-IN" sz="1400" dirty="0"/>
              <a:t>{</a:t>
            </a:r>
          </a:p>
          <a:p>
            <a:pPr indent="179388"/>
            <a:r>
              <a:rPr lang="mr-IN" sz="1400" dirty="0"/>
              <a:t>  </a:t>
            </a:r>
            <a:r>
              <a:rPr lang="mr-IN" sz="1400" dirty="0">
                <a:solidFill>
                  <a:srgbClr val="FFC000"/>
                </a:solidFill>
              </a:rPr>
              <a:t>"</a:t>
            </a:r>
            <a:r>
              <a:rPr lang="mr-IN" sz="1400" dirty="0" err="1">
                <a:solidFill>
                  <a:srgbClr val="FFC000"/>
                </a:solidFill>
              </a:rPr>
              <a:t>defaultConnection</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default</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connections</a:t>
            </a:r>
            <a:r>
              <a:rPr lang="mr-IN" sz="1400" dirty="0">
                <a:solidFill>
                  <a:srgbClr val="FFC000"/>
                </a:solidFill>
              </a:rPr>
              <a:t>"</a:t>
            </a:r>
            <a:r>
              <a:rPr lang="mr-IN" sz="1400" dirty="0">
                <a:solidFill>
                  <a:schemeClr val="tx2"/>
                </a:solidFill>
              </a:rPr>
              <a:t>:</a:t>
            </a:r>
            <a:r>
              <a:rPr lang="mr-IN" sz="1400" dirty="0"/>
              <a:t> {</a:t>
            </a:r>
          </a:p>
          <a:p>
            <a:pPr indent="179388"/>
            <a:r>
              <a:rPr lang="mr-IN" sz="1400" dirty="0"/>
              <a:t>    </a:t>
            </a:r>
            <a:r>
              <a:rPr lang="mr-IN" sz="1400" dirty="0">
                <a:solidFill>
                  <a:srgbClr val="FFC000"/>
                </a:solidFill>
              </a:rPr>
              <a:t>"</a:t>
            </a:r>
            <a:r>
              <a:rPr lang="mr-IN" sz="1400" dirty="0" err="1">
                <a:solidFill>
                  <a:srgbClr val="FFC000"/>
                </a:solidFill>
              </a:rPr>
              <a:t>default</a:t>
            </a:r>
            <a:r>
              <a:rPr lang="mr-IN" sz="1400" dirty="0">
                <a:solidFill>
                  <a:srgbClr val="FFC000"/>
                </a:solidFill>
              </a:rPr>
              <a:t>"</a:t>
            </a:r>
            <a:r>
              <a:rPr lang="mr-IN" sz="1400" dirty="0">
                <a:solidFill>
                  <a:schemeClr val="tx2"/>
                </a:solidFill>
              </a:rPr>
              <a:t>:</a:t>
            </a:r>
            <a:r>
              <a:rPr lang="mr-IN" sz="1400" dirty="0"/>
              <a:t> {</a:t>
            </a:r>
          </a:p>
          <a:p>
            <a:pPr indent="179388"/>
            <a:r>
              <a:rPr lang="mr-IN" sz="1400" dirty="0"/>
              <a:t>      </a:t>
            </a:r>
            <a:r>
              <a:rPr lang="mr-IN" sz="1400" dirty="0">
                <a:solidFill>
                  <a:srgbClr val="FFC000"/>
                </a:solidFill>
              </a:rPr>
              <a:t>"</a:t>
            </a:r>
            <a:r>
              <a:rPr lang="mr-IN" sz="1400" dirty="0" err="1">
                <a:solidFill>
                  <a:srgbClr val="FFC000"/>
                </a:solidFill>
              </a:rPr>
              <a:t>connector</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bookshelf</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settings</a:t>
            </a:r>
            <a:r>
              <a:rPr lang="mr-IN" sz="1400" dirty="0">
                <a:solidFill>
                  <a:srgbClr val="FFC000"/>
                </a:solidFill>
              </a:rPr>
              <a:t>"</a:t>
            </a:r>
            <a:r>
              <a:rPr lang="mr-IN" sz="1400" dirty="0">
                <a:solidFill>
                  <a:schemeClr val="tx2"/>
                </a:solidFill>
              </a:rPr>
              <a:t>:</a:t>
            </a:r>
            <a:r>
              <a:rPr lang="mr-IN" sz="1400" dirty="0"/>
              <a:t> {</a:t>
            </a:r>
          </a:p>
          <a:p>
            <a:pPr indent="179388"/>
            <a:r>
              <a:rPr lang="mr-IN" sz="1400" dirty="0"/>
              <a:t>        </a:t>
            </a:r>
            <a:r>
              <a:rPr lang="mr-IN" sz="1400" dirty="0">
                <a:solidFill>
                  <a:srgbClr val="FFC000"/>
                </a:solidFill>
              </a:rPr>
              <a:t>"</a:t>
            </a:r>
            <a:r>
              <a:rPr lang="mr-IN" sz="1400" dirty="0" err="1">
                <a:solidFill>
                  <a:srgbClr val="FFC000"/>
                </a:solidFill>
              </a:rPr>
              <a:t>client</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postgres</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host</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localhost</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port</a:t>
            </a:r>
            <a:r>
              <a:rPr lang="mr-IN" sz="1400" dirty="0">
                <a:solidFill>
                  <a:srgbClr val="FFC000"/>
                </a:solidFill>
              </a:rPr>
              <a:t>"</a:t>
            </a:r>
            <a:r>
              <a:rPr lang="mr-IN" sz="1400" dirty="0">
                <a:solidFill>
                  <a:schemeClr val="tx2"/>
                </a:solidFill>
              </a:rPr>
              <a:t>:</a:t>
            </a:r>
            <a:r>
              <a:rPr lang="mr-IN" sz="1400" dirty="0"/>
              <a:t> </a:t>
            </a:r>
            <a:r>
              <a:rPr lang="mr-IN" sz="1400" dirty="0">
                <a:solidFill>
                  <a:schemeClr val="accent3"/>
                </a:solidFill>
              </a:rPr>
              <a:t>5432</a:t>
            </a:r>
            <a:r>
              <a:rPr lang="mr-IN" sz="1400" dirty="0"/>
              <a:t>,</a:t>
            </a:r>
          </a:p>
          <a:p>
            <a:pPr indent="179388"/>
            <a:r>
              <a:rPr lang="mr-IN" sz="1400" dirty="0"/>
              <a:t>        </a:t>
            </a:r>
            <a:r>
              <a:rPr lang="mr-IN" sz="1400" dirty="0">
                <a:solidFill>
                  <a:srgbClr val="FFC000"/>
                </a:solidFill>
              </a:rPr>
              <a:t>"</a:t>
            </a:r>
            <a:r>
              <a:rPr lang="mr-IN" sz="1400" dirty="0" err="1">
                <a:solidFill>
                  <a:srgbClr val="FFC000"/>
                </a:solidFill>
              </a:rPr>
              <a:t>username</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process.env.USERNAME</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password</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process.env.PASSWORD</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database</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strapi</a:t>
            </a:r>
            <a:r>
              <a:rPr lang="mr-IN" sz="1400" dirty="0">
                <a:solidFill>
                  <a:srgbClr val="00B050"/>
                </a:solidFill>
              </a:rPr>
              <a:t>"</a:t>
            </a:r>
            <a:r>
              <a:rPr lang="mr-IN" sz="1400" dirty="0"/>
              <a:t>,</a:t>
            </a:r>
          </a:p>
          <a:p>
            <a:pPr indent="179388"/>
            <a:r>
              <a:rPr lang="mr-IN" sz="1400" dirty="0"/>
              <a:t>        </a:t>
            </a:r>
            <a:r>
              <a:rPr lang="mr-IN" sz="1400" dirty="0">
                <a:solidFill>
                  <a:srgbClr val="FFC000"/>
                </a:solidFill>
              </a:rPr>
              <a:t>"</a:t>
            </a:r>
            <a:r>
              <a:rPr lang="mr-IN" sz="1400" dirty="0" err="1">
                <a:solidFill>
                  <a:srgbClr val="FFC000"/>
                </a:solidFill>
              </a:rPr>
              <a:t>schema</a:t>
            </a:r>
            <a:r>
              <a:rPr lang="mr-IN" sz="1400" dirty="0">
                <a:solidFill>
                  <a:srgbClr val="FFC000"/>
                </a:solidFill>
              </a:rPr>
              <a:t>"</a:t>
            </a:r>
            <a:r>
              <a:rPr lang="mr-IN" sz="1400" dirty="0">
                <a:solidFill>
                  <a:schemeClr val="tx2"/>
                </a:solidFill>
              </a:rPr>
              <a:t>:</a:t>
            </a:r>
            <a:r>
              <a:rPr lang="mr-IN" sz="1400" dirty="0"/>
              <a:t> </a:t>
            </a:r>
            <a:r>
              <a:rPr lang="mr-IN" sz="1400" dirty="0">
                <a:solidFill>
                  <a:srgbClr val="00B050"/>
                </a:solidFill>
              </a:rPr>
              <a:t>"</a:t>
            </a:r>
            <a:r>
              <a:rPr lang="mr-IN" sz="1400" dirty="0" err="1">
                <a:solidFill>
                  <a:srgbClr val="00B050"/>
                </a:solidFill>
              </a:rPr>
              <a:t>public</a:t>
            </a:r>
            <a:r>
              <a:rPr lang="mr-IN" sz="1400" dirty="0">
                <a:solidFill>
                  <a:srgbClr val="00B050"/>
                </a:solidFill>
              </a:rPr>
              <a:t>"</a:t>
            </a:r>
          </a:p>
          <a:p>
            <a:pPr indent="179388"/>
            <a:r>
              <a:rPr lang="mr-IN" sz="1400" dirty="0"/>
              <a:t>      },</a:t>
            </a:r>
          </a:p>
          <a:p>
            <a:pPr indent="179388"/>
            <a:r>
              <a:rPr lang="mr-IN" sz="1400" dirty="0"/>
              <a:t>      </a:t>
            </a:r>
            <a:r>
              <a:rPr lang="mr-IN" sz="1400" dirty="0">
                <a:solidFill>
                  <a:srgbClr val="FFC000"/>
                </a:solidFill>
              </a:rPr>
              <a:t>"</a:t>
            </a:r>
            <a:r>
              <a:rPr lang="mr-IN" sz="1400" dirty="0" err="1">
                <a:solidFill>
                  <a:srgbClr val="FFC000"/>
                </a:solidFill>
              </a:rPr>
              <a:t>options</a:t>
            </a:r>
            <a:r>
              <a:rPr lang="mr-IN" sz="1400" dirty="0">
                <a:solidFill>
                  <a:srgbClr val="FFC000"/>
                </a:solidFill>
              </a:rPr>
              <a:t>"</a:t>
            </a:r>
            <a:r>
              <a:rPr lang="mr-IN" sz="1400" dirty="0">
                <a:solidFill>
                  <a:schemeClr val="tx2"/>
                </a:solidFill>
              </a:rPr>
              <a:t>:</a:t>
            </a:r>
            <a:r>
              <a:rPr lang="mr-IN" sz="1400" dirty="0"/>
              <a:t> {</a:t>
            </a:r>
          </a:p>
          <a:p>
            <a:pPr indent="179388"/>
            <a:r>
              <a:rPr lang="mr-IN" sz="1400" dirty="0"/>
              <a:t>        </a:t>
            </a:r>
            <a:r>
              <a:rPr lang="mr-IN" sz="1400" dirty="0">
                <a:solidFill>
                  <a:srgbClr val="FFC000"/>
                </a:solidFill>
              </a:rPr>
              <a:t>"</a:t>
            </a:r>
            <a:r>
              <a:rPr lang="mr-IN" sz="1400" dirty="0" err="1">
                <a:solidFill>
                  <a:srgbClr val="FFC000"/>
                </a:solidFill>
              </a:rPr>
              <a:t>debug</a:t>
            </a:r>
            <a:r>
              <a:rPr lang="mr-IN" sz="1400" dirty="0">
                <a:solidFill>
                  <a:srgbClr val="FFC000"/>
                </a:solidFill>
              </a:rPr>
              <a:t>"</a:t>
            </a:r>
            <a:r>
              <a:rPr lang="mr-IN" sz="1400" dirty="0">
                <a:solidFill>
                  <a:schemeClr val="tx2"/>
                </a:solidFill>
              </a:rPr>
              <a:t>:</a:t>
            </a:r>
            <a:r>
              <a:rPr lang="mr-IN" sz="1400" dirty="0"/>
              <a:t> </a:t>
            </a:r>
            <a:r>
              <a:rPr lang="mr-IN" sz="1400" dirty="0" err="1">
                <a:solidFill>
                  <a:schemeClr val="accent3"/>
                </a:solidFill>
              </a:rPr>
              <a:t>true</a:t>
            </a:r>
            <a:endParaRPr lang="mr-IN" sz="1400" dirty="0">
              <a:solidFill>
                <a:schemeClr val="accent3"/>
              </a:solidFill>
            </a:endParaRPr>
          </a:p>
          <a:p>
            <a:pPr indent="179388"/>
            <a:r>
              <a:rPr lang="mr-IN" sz="1400" dirty="0"/>
              <a:t>      }</a:t>
            </a:r>
          </a:p>
          <a:p>
            <a:pPr indent="179388"/>
            <a:r>
              <a:rPr lang="mr-IN" sz="1400" dirty="0"/>
              <a:t>    }</a:t>
            </a:r>
          </a:p>
          <a:p>
            <a:pPr indent="179388"/>
            <a:r>
              <a:rPr lang="mr-IN" sz="1400" dirty="0"/>
              <a:t>  }</a:t>
            </a:r>
          </a:p>
          <a:p>
            <a:pPr indent="179388"/>
            <a:r>
              <a:rPr lang="mr-IN" sz="1400" dirty="0"/>
              <a:t>}</a:t>
            </a:r>
            <a:endParaRPr lang="en-US" sz="1400" dirty="0"/>
          </a:p>
        </p:txBody>
      </p:sp>
    </p:spTree>
    <p:extLst>
      <p:ext uri="{BB962C8B-B14F-4D97-AF65-F5344CB8AC3E}">
        <p14:creationId xmlns:p14="http://schemas.microsoft.com/office/powerpoint/2010/main" val="2030474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a:latin typeface="PT Sans Caption" charset="-52"/>
                <a:ea typeface="PT Sans Caption" charset="-52"/>
                <a:cs typeface="PT Sans Caption" charset="-52"/>
              </a:rPr>
              <a:t>Environments </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Most of the application's configurations are defined by environment. It means that you can specify settings for each environment (</a:t>
            </a:r>
            <a:r>
              <a:rPr lang="en-US" dirty="0">
                <a:solidFill>
                  <a:schemeClr val="bg2"/>
                </a:solidFill>
                <a:latin typeface="PT Sans Caption" charset="-52"/>
                <a:ea typeface="PT Sans Caption" charset="-52"/>
                <a:cs typeface="PT Sans Caption" charset="-52"/>
              </a:rPr>
              <a:t>development</a:t>
            </a:r>
            <a:r>
              <a:rPr lang="en-US" dirty="0">
                <a:latin typeface="PT Sans Caption" charset="-52"/>
                <a:ea typeface="PT Sans Caption" charset="-52"/>
                <a:cs typeface="PT Sans Caption" charset="-52"/>
              </a:rPr>
              <a:t>, </a:t>
            </a:r>
            <a:r>
              <a:rPr lang="en-US" dirty="0">
                <a:solidFill>
                  <a:schemeClr val="bg2"/>
                </a:solidFill>
                <a:latin typeface="PT Sans Caption" charset="-52"/>
                <a:ea typeface="PT Sans Caption" charset="-52"/>
                <a:cs typeface="PT Sans Caption" charset="-52"/>
              </a:rPr>
              <a:t>production</a:t>
            </a:r>
            <a:r>
              <a:rPr lang="en-US" dirty="0">
                <a:latin typeface="PT Sans Caption" charset="-52"/>
                <a:ea typeface="PT Sans Caption" charset="-52"/>
                <a:cs typeface="PT Sans Caption" charset="-52"/>
              </a:rPr>
              <a:t>, </a:t>
            </a:r>
            <a:r>
              <a:rPr lang="en-US" dirty="0">
                <a:solidFill>
                  <a:schemeClr val="bg2"/>
                </a:solidFill>
                <a:latin typeface="PT Sans Caption" charset="-52"/>
                <a:ea typeface="PT Sans Caption" charset="-52"/>
                <a:cs typeface="PT Sans Caption" charset="-52"/>
              </a:rPr>
              <a:t>test</a:t>
            </a:r>
            <a:r>
              <a:rPr lang="en-US" dirty="0">
                <a:latin typeface="PT Sans Caption" charset="-52"/>
                <a:ea typeface="PT Sans Caption" charset="-52"/>
                <a:cs typeface="PT Sans Caption" charset="-52"/>
              </a:rPr>
              <a:t>, etc.).</a:t>
            </a:r>
            <a:r>
              <a:rPr lang="en-US" dirty="0">
                <a:solidFill>
                  <a:schemeClr val="bg2">
                    <a:lumMod val="60000"/>
                    <a:lumOff val="40000"/>
                  </a:schemeClr>
                </a:solidFill>
                <a:latin typeface="PT Sans Caption" charset="-52"/>
                <a:ea typeface="PT Sans Caption" charset="-52"/>
                <a:cs typeface="PT Sans Caption" charset="-52"/>
              </a:rPr>
              <a:t/>
            </a:r>
            <a:br>
              <a:rPr lang="en-US" dirty="0">
                <a:solidFill>
                  <a:schemeClr val="bg2">
                    <a:lumMod val="60000"/>
                    <a:lumOff val="40000"/>
                  </a:schemeClr>
                </a:solidFill>
                <a:latin typeface="PT Sans Caption" charset="-52"/>
                <a:ea typeface="PT Sans Caption" charset="-52"/>
                <a:cs typeface="PT Sans Caption" charset="-52"/>
              </a:rPr>
            </a:br>
            <a:r>
              <a:rPr lang="en-US" dirty="0">
                <a:latin typeface="PT Sans Caption" charset="-52"/>
                <a:ea typeface="PT Sans Caption" charset="-52"/>
                <a:cs typeface="PT Sans Caption" charset="-52"/>
              </a:rPr>
              <a:t>You can access the </a:t>
            </a:r>
            <a:r>
              <a:rPr lang="en-US" dirty="0" err="1">
                <a:latin typeface="PT Sans Caption" charset="-52"/>
                <a:ea typeface="PT Sans Caption" charset="-52"/>
                <a:cs typeface="PT Sans Caption" charset="-52"/>
              </a:rPr>
              <a:t>config</a:t>
            </a:r>
            <a:r>
              <a:rPr lang="en-US" dirty="0">
                <a:latin typeface="PT Sans Caption" charset="-52"/>
                <a:ea typeface="PT Sans Caption" charset="-52"/>
                <a:cs typeface="PT Sans Caption" charset="-52"/>
              </a:rPr>
              <a:t> of the current environment through </a:t>
            </a:r>
            <a:r>
              <a:rPr lang="en-US" dirty="0" err="1">
                <a:solidFill>
                  <a:schemeClr val="bg2"/>
                </a:solidFill>
                <a:latin typeface="PT Sans Caption" charset="-52"/>
                <a:ea typeface="PT Sans Caption" charset="-52"/>
                <a:cs typeface="PT Sans Caption" charset="-52"/>
              </a:rPr>
              <a:t>strapi.config.currentEnvironment</a:t>
            </a:r>
            <a:r>
              <a:rPr lang="en-US" dirty="0" smtClean="0">
                <a:latin typeface="PT Sans Caption" charset="-52"/>
                <a:ea typeface="PT Sans Caption" charset="-52"/>
                <a:cs typeface="PT Sans Caption" charset="-52"/>
              </a:rPr>
              <a:t>.</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smtClean="0">
                <a:latin typeface="PT Sans Caption" charset="-52"/>
                <a:ea typeface="PT Sans Caption" charset="-52"/>
                <a:cs typeface="PT Sans Caption" charset="-52"/>
              </a:rPr>
              <a:t>Request </a:t>
            </a:r>
            <a:r>
              <a:rPr lang="en-US" dirty="0">
                <a:latin typeface="PT Sans Caption" charset="-52"/>
                <a:ea typeface="PT Sans Caption" charset="-52"/>
                <a:cs typeface="PT Sans Caption" charset="-52"/>
              </a:rPr>
              <a:t>&amp; Response</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Path — </a:t>
            </a:r>
            <a:r>
              <a:rPr lang="en-US" dirty="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config</a:t>
            </a:r>
            <a:r>
              <a:rPr lang="en-US" dirty="0">
                <a:solidFill>
                  <a:schemeClr val="bg2"/>
                </a:solidFill>
                <a:latin typeface="PT Sans Caption" charset="-52"/>
                <a:ea typeface="PT Sans Caption" charset="-52"/>
                <a:cs typeface="PT Sans Caption" charset="-52"/>
              </a:rPr>
              <a:t>/environments/**/</a:t>
            </a:r>
            <a:r>
              <a:rPr lang="en-US" dirty="0" err="1" smtClean="0">
                <a:solidFill>
                  <a:schemeClr val="bg2"/>
                </a:solidFill>
                <a:latin typeface="PT Sans Caption" charset="-52"/>
                <a:ea typeface="PT Sans Caption" charset="-52"/>
                <a:cs typeface="PT Sans Caption" charset="-52"/>
              </a:rPr>
              <a:t>request.json</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Path — </a:t>
            </a:r>
            <a:r>
              <a:rPr lang="en-US" dirty="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config</a:t>
            </a:r>
            <a:r>
              <a:rPr lang="en-US" dirty="0">
                <a:solidFill>
                  <a:schemeClr val="bg2"/>
                </a:solidFill>
                <a:latin typeface="PT Sans Caption" charset="-52"/>
                <a:ea typeface="PT Sans Caption" charset="-52"/>
                <a:cs typeface="PT Sans Caption" charset="-52"/>
              </a:rPr>
              <a:t>/environments/**/</a:t>
            </a:r>
            <a:r>
              <a:rPr lang="en-US" dirty="0" err="1">
                <a:solidFill>
                  <a:schemeClr val="bg2"/>
                </a:solidFill>
                <a:latin typeface="PT Sans Caption" charset="-52"/>
                <a:ea typeface="PT Sans Caption" charset="-52"/>
                <a:cs typeface="PT Sans Caption" charset="-52"/>
              </a:rPr>
              <a:t>response.json</a:t>
            </a:r>
            <a:endParaRPr lang="en-US" dirty="0">
              <a:solidFill>
                <a:schemeClr val="bg2"/>
              </a:solidFill>
              <a:latin typeface="PT Sans Caption" charset="-52"/>
              <a:ea typeface="PT Sans Caption" charset="-52"/>
              <a:cs typeface="PT Sans Caption" charset="-52"/>
            </a:endParaRPr>
          </a:p>
        </p:txBody>
      </p:sp>
    </p:spTree>
    <p:extLst>
      <p:ext uri="{BB962C8B-B14F-4D97-AF65-F5344CB8AC3E}">
        <p14:creationId xmlns:p14="http://schemas.microsoft.com/office/powerpoint/2010/main" val="741702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smtClean="0">
                <a:latin typeface="PT Sans Caption" charset="-52"/>
                <a:ea typeface="PT Sans Caption" charset="-52"/>
                <a:cs typeface="PT Sans Caption" charset="-52"/>
              </a:rPr>
              <a:t>6. Concepts</a:t>
            </a:r>
            <a:endParaRPr lang="en-US" sz="4800" b="1" cap="none" dirty="0">
              <a:latin typeface="PT Sans Caption" charset="-52"/>
              <a:ea typeface="PT Sans Caption" charset="-52"/>
              <a:cs typeface="PT Sans Caption" charset="-52"/>
            </a:endParaRPr>
          </a:p>
        </p:txBody>
      </p:sp>
      <p:sp>
        <p:nvSpPr>
          <p:cNvPr id="3" name="Vertical Text Placeholder 2"/>
          <p:cNvSpPr>
            <a:spLocks noGrp="1"/>
          </p:cNvSpPr>
          <p:nvPr>
            <p:ph sz="half" idx="1"/>
          </p:nvPr>
        </p:nvSpPr>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Routing</a:t>
            </a:r>
          </a:p>
          <a:p>
            <a:pPr marL="458788" indent="-458788">
              <a:buFont typeface="Wingdings" charset="2"/>
              <a:buChar char="v"/>
            </a:pPr>
            <a:r>
              <a:rPr lang="en-US" dirty="0" smtClean="0">
                <a:latin typeface="PT Sans Caption" charset="-52"/>
                <a:ea typeface="PT Sans Caption" charset="-52"/>
                <a:cs typeface="PT Sans Caption" charset="-52"/>
              </a:rPr>
              <a:t>Models</a:t>
            </a:r>
          </a:p>
          <a:p>
            <a:pPr marL="458788" indent="-458788">
              <a:buFont typeface="Wingdings" charset="2"/>
              <a:buChar char="v"/>
            </a:pPr>
            <a:r>
              <a:rPr lang="en-US" dirty="0" smtClean="0">
                <a:latin typeface="PT Sans Caption" charset="-52"/>
                <a:ea typeface="PT Sans Caption" charset="-52"/>
                <a:cs typeface="PT Sans Caption" charset="-52"/>
              </a:rPr>
              <a:t>Policies</a:t>
            </a:r>
          </a:p>
          <a:p>
            <a:pPr marL="458788" indent="-458788">
              <a:buFont typeface="Wingdings" charset="2"/>
              <a:buChar char="v"/>
            </a:pPr>
            <a:r>
              <a:rPr lang="en-US" dirty="0" err="1" smtClean="0">
                <a:latin typeface="PT Sans Caption" charset="-52"/>
                <a:ea typeface="PT Sans Caption" charset="-52"/>
                <a:cs typeface="PT Sans Caption" charset="-52"/>
              </a:rPr>
              <a:t>Middlewares</a:t>
            </a:r>
            <a:endParaRPr lang="en-US" dirty="0" smtClean="0">
              <a:latin typeface="PT Sans Caption" charset="-52"/>
              <a:ea typeface="PT Sans Caption" charset="-52"/>
              <a:cs typeface="PT Sans Caption" charset="-52"/>
            </a:endParaRPr>
          </a:p>
          <a:p>
            <a:pPr marL="458788" indent="-458788">
              <a:buFont typeface="Wingdings" charset="2"/>
              <a:buChar char="v"/>
            </a:pPr>
            <a:r>
              <a:rPr lang="mr-IN" dirty="0" smtClean="0">
                <a:latin typeface="PT Sans Caption" charset="-52"/>
                <a:ea typeface="PT Sans Caption" charset="-52"/>
                <a:cs typeface="PT Sans Caption" charset="-52"/>
              </a:rPr>
              <a:t>…</a:t>
            </a:r>
            <a:endParaRPr lang="en-US" dirty="0" smtClean="0">
              <a:latin typeface="PT Sans Caption" charset="-52"/>
              <a:ea typeface="PT Sans Caption" charset="-52"/>
              <a:cs typeface="PT Sans Caption" charset="-52"/>
            </a:endParaRPr>
          </a:p>
          <a:p>
            <a:pPr marL="458788" indent="-458788">
              <a:buFont typeface="Wingdings" charset="2"/>
              <a:buChar char="v"/>
            </a:pPr>
            <a:endParaRPr lang="en-US" dirty="0" smtClean="0">
              <a:latin typeface="PT Sans Caption" charset="-52"/>
              <a:ea typeface="PT Sans Caption" charset="-52"/>
              <a:cs typeface="PT Sans Caption" charset="-52"/>
            </a:endParaRPr>
          </a:p>
        </p:txBody>
      </p:sp>
      <p:sp>
        <p:nvSpPr>
          <p:cNvPr id="5" name="Content Placeholder 4"/>
          <p:cNvSpPr>
            <a:spLocks noGrp="1"/>
          </p:cNvSpPr>
          <p:nvPr>
            <p:ph sz="half" idx="2"/>
          </p:nvPr>
        </p:nvSpPr>
        <p:spPr/>
        <p:txBody>
          <a:bodyPr>
            <a:normAutofit/>
          </a:bodyPr>
          <a:lstStyle/>
          <a:p>
            <a:pPr marL="458788" indent="-458788">
              <a:buFont typeface="Wingdings" charset="2"/>
              <a:buChar char="v"/>
            </a:pPr>
            <a:r>
              <a:rPr lang="en-US" dirty="0" smtClean="0">
                <a:latin typeface="PT Sans Caption" charset="-52"/>
                <a:ea typeface="PT Sans Caption" charset="-52"/>
                <a:cs typeface="PT Sans Caption" charset="-52"/>
              </a:rPr>
              <a:t>Controllers</a:t>
            </a:r>
            <a:endParaRPr lang="en-US" dirty="0">
              <a:latin typeface="PT Sans Caption" charset="-52"/>
              <a:ea typeface="PT Sans Caption" charset="-52"/>
              <a:cs typeface="PT Sans Caption" charset="-52"/>
            </a:endParaRPr>
          </a:p>
          <a:p>
            <a:pPr marL="458788" indent="-458788">
              <a:buFont typeface="Wingdings" charset="2"/>
              <a:buChar char="v"/>
            </a:pPr>
            <a:r>
              <a:rPr lang="en-US" dirty="0" smtClean="0">
                <a:latin typeface="PT Sans Caption" charset="-52"/>
                <a:ea typeface="PT Sans Caption" charset="-52"/>
                <a:cs typeface="PT Sans Caption" charset="-52"/>
              </a:rPr>
              <a:t>Services</a:t>
            </a:r>
            <a:endParaRPr lang="en-US" dirty="0">
              <a:latin typeface="PT Sans Caption" charset="-52"/>
              <a:ea typeface="PT Sans Caption" charset="-52"/>
              <a:cs typeface="PT Sans Caption" charset="-52"/>
            </a:endParaRPr>
          </a:p>
          <a:p>
            <a:pPr marL="458788" indent="-458788">
              <a:buFont typeface="Wingdings" charset="2"/>
              <a:buChar char="v"/>
            </a:pPr>
            <a:r>
              <a:rPr lang="en-US" dirty="0" smtClean="0">
                <a:latin typeface="PT Sans Caption" charset="-52"/>
                <a:ea typeface="PT Sans Caption" charset="-52"/>
                <a:cs typeface="PT Sans Caption" charset="-52"/>
              </a:rPr>
              <a:t>Hooks</a:t>
            </a:r>
            <a:endParaRPr lang="en-US" dirty="0">
              <a:latin typeface="PT Sans Caption" charset="-52"/>
              <a:ea typeface="PT Sans Caption" charset="-52"/>
              <a:cs typeface="PT Sans Caption" charset="-52"/>
            </a:endParaRPr>
          </a:p>
          <a:p>
            <a:pPr marL="458788" indent="-458788">
              <a:buFont typeface="Wingdings" charset="2"/>
              <a:buChar char="v"/>
            </a:pPr>
            <a:r>
              <a:rPr lang="en-US" dirty="0" err="1" smtClean="0">
                <a:latin typeface="PT Sans Caption" charset="-52"/>
                <a:ea typeface="PT Sans Caption" charset="-52"/>
                <a:cs typeface="PT Sans Caption" charset="-52"/>
              </a:rPr>
              <a:t>Webhooks</a:t>
            </a:r>
            <a:endParaRPr lang="en-US" dirty="0">
              <a:latin typeface="PT Sans Caption" charset="-52"/>
              <a:ea typeface="PT Sans Caption" charset="-52"/>
              <a:cs typeface="PT Sans Caption" charset="-52"/>
            </a:endParaRPr>
          </a:p>
          <a:p>
            <a:pPr marL="458788" indent="-458788">
              <a:buFont typeface="Wingdings" charset="2"/>
              <a:buChar char="v"/>
            </a:pPr>
            <a:r>
              <a:rPr lang="mr-IN" dirty="0">
                <a:latin typeface="PT Sans Caption" charset="-52"/>
                <a:ea typeface="PT Sans Caption" charset="-52"/>
                <a:cs typeface="PT Sans Caption" charset="-52"/>
              </a:rPr>
              <a:t>…</a:t>
            </a:r>
            <a:endParaRPr lang="en-US" dirty="0">
              <a:latin typeface="PT Sans Caption" charset="-52"/>
              <a:ea typeface="PT Sans Caption" charset="-52"/>
              <a:cs typeface="PT Sans Caption" charset="-52"/>
            </a:endParaRPr>
          </a:p>
          <a:p>
            <a:pPr marL="458788" indent="-458788">
              <a:buFont typeface="Wingdings" charset="2"/>
              <a:buChar char="v"/>
            </a:pPr>
            <a:endParaRPr lang="en-US" dirty="0">
              <a:latin typeface="PT Sans Caption" charset="-52"/>
              <a:ea typeface="PT Sans Caption" charset="-52"/>
              <a:cs typeface="PT Sans Caption" charset="-52"/>
            </a:endParaRPr>
          </a:p>
        </p:txBody>
      </p:sp>
    </p:spTree>
    <p:extLst>
      <p:ext uri="{BB962C8B-B14F-4D97-AF65-F5344CB8AC3E}">
        <p14:creationId xmlns:p14="http://schemas.microsoft.com/office/powerpoint/2010/main" val="2032459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Routing</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Path: </a:t>
            </a:r>
            <a:r>
              <a:rPr lang="en-US" dirty="0" smtClean="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api</a:t>
            </a:r>
            <a:r>
              <a:rPr lang="en-US" dirty="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config</a:t>
            </a:r>
            <a:r>
              <a:rPr lang="en-US" dirty="0" smtClean="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routes.json</a:t>
            </a:r>
            <a:endParaRPr lang="en-US" dirty="0" smtClean="0">
              <a:latin typeface="PT Sans Caption" charset="-52"/>
              <a:ea typeface="PT Sans Caption" charset="-52"/>
              <a:cs typeface="PT Sans Caption" charset="-52"/>
            </a:endParaRPr>
          </a:p>
        </p:txBody>
      </p:sp>
      <p:sp>
        <p:nvSpPr>
          <p:cNvPr id="4" name="Rounded Rectangle 3"/>
          <p:cNvSpPr/>
          <p:nvPr/>
        </p:nvSpPr>
        <p:spPr>
          <a:xfrm>
            <a:off x="1698172" y="1637881"/>
            <a:ext cx="5998866" cy="5064369"/>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a:r>
              <a:rPr lang="mr-IN" sz="1600" dirty="0"/>
              <a:t>{</a:t>
            </a:r>
          </a:p>
          <a:p>
            <a:pPr indent="228600"/>
            <a:r>
              <a:rPr lang="mr-IN" sz="1600" dirty="0"/>
              <a:t>  </a:t>
            </a:r>
            <a:r>
              <a:rPr lang="mr-IN" sz="1600" dirty="0">
                <a:solidFill>
                  <a:srgbClr val="FFC000"/>
                </a:solidFill>
              </a:rPr>
              <a:t>"</a:t>
            </a:r>
            <a:r>
              <a:rPr lang="en-US" sz="1600" dirty="0" smtClean="0">
                <a:solidFill>
                  <a:srgbClr val="FFC000"/>
                </a:solidFill>
              </a:rPr>
              <a:t>routes</a:t>
            </a:r>
            <a:r>
              <a:rPr lang="mr-IN" sz="1600" dirty="0" smtClean="0">
                <a:solidFill>
                  <a:srgbClr val="FFC000"/>
                </a:solidFill>
              </a:rPr>
              <a:t>"</a:t>
            </a:r>
            <a:r>
              <a:rPr lang="mr-IN" sz="1600" dirty="0" smtClean="0">
                <a:solidFill>
                  <a:srgbClr val="00B0F0"/>
                </a:solidFill>
              </a:rPr>
              <a:t>:</a:t>
            </a:r>
            <a:r>
              <a:rPr lang="mr-IN" sz="1600" dirty="0" smtClean="0"/>
              <a:t> </a:t>
            </a:r>
            <a:r>
              <a:rPr lang="en-US" sz="1600" dirty="0" smtClean="0"/>
              <a:t>[</a:t>
            </a:r>
          </a:p>
          <a:p>
            <a:pPr indent="228600"/>
            <a:r>
              <a:rPr lang="en-US" sz="1600" dirty="0">
                <a:solidFill>
                  <a:srgbClr val="00B050"/>
                </a:solidFill>
              </a:rPr>
              <a:t>	</a:t>
            </a:r>
            <a:r>
              <a:rPr lang="mr-IN" sz="1600" dirty="0" smtClean="0"/>
              <a:t>{</a:t>
            </a:r>
            <a:endParaRPr lang="en-US" sz="1600" dirty="0" smtClean="0"/>
          </a:p>
          <a:p>
            <a:pPr indent="228600"/>
            <a:r>
              <a:rPr lang="en-US" sz="1600" dirty="0" smtClean="0">
                <a:solidFill>
                  <a:srgbClr val="FFC000"/>
                </a:solidFill>
              </a:rPr>
              <a:t>	   </a:t>
            </a:r>
            <a:r>
              <a:rPr lang="mr-IN" sz="1600" dirty="0">
                <a:solidFill>
                  <a:srgbClr val="FFC000"/>
                </a:solidFill>
              </a:rPr>
              <a:t>"</a:t>
            </a:r>
            <a:r>
              <a:rPr lang="en-US" sz="1600" dirty="0" smtClean="0">
                <a:solidFill>
                  <a:srgbClr val="FFC000"/>
                </a:solidFill>
              </a:rPr>
              <a:t>method</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smtClean="0">
                <a:solidFill>
                  <a:srgbClr val="00B050"/>
                </a:solidFill>
              </a:rPr>
              <a:t>GET</a:t>
            </a:r>
            <a:r>
              <a:rPr lang="en-US" sz="1600" dirty="0">
                <a:solidFill>
                  <a:srgbClr val="00B050"/>
                </a:solidFill>
              </a:rPr>
              <a:t>"</a:t>
            </a:r>
            <a:r>
              <a:rPr lang="en-US" sz="1600" dirty="0" smtClean="0">
                <a:solidFill>
                  <a:schemeClr val="tx1"/>
                </a:solidFill>
              </a:rPr>
              <a:t>,</a:t>
            </a:r>
          </a:p>
          <a:p>
            <a:pPr indent="228600"/>
            <a:r>
              <a:rPr lang="en-US" sz="1600" dirty="0">
                <a:solidFill>
                  <a:srgbClr val="FFC000"/>
                </a:solidFill>
              </a:rPr>
              <a:t>	   </a:t>
            </a:r>
            <a:r>
              <a:rPr lang="mr-IN" sz="1600" dirty="0">
                <a:solidFill>
                  <a:srgbClr val="FFC000"/>
                </a:solidFill>
              </a:rPr>
              <a:t>"</a:t>
            </a:r>
            <a:r>
              <a:rPr lang="en-US" sz="1600" dirty="0" smtClean="0">
                <a:solidFill>
                  <a:srgbClr val="FFC000"/>
                </a:solidFill>
              </a:rPr>
              <a:t>path</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smtClean="0">
                <a:solidFill>
                  <a:srgbClr val="00B050"/>
                </a:solidFill>
              </a:rPr>
              <a:t>/restaurants</a:t>
            </a:r>
            <a:r>
              <a:rPr lang="en-US" sz="1600" dirty="0">
                <a:solidFill>
                  <a:srgbClr val="00B050"/>
                </a:solidFill>
              </a:rPr>
              <a:t>"</a:t>
            </a:r>
            <a:r>
              <a:rPr lang="en-US" sz="1600" dirty="0" smtClean="0">
                <a:solidFill>
                  <a:schemeClr val="tx1"/>
                </a:solidFill>
              </a:rPr>
              <a:t>,</a:t>
            </a:r>
            <a:endParaRPr lang="en-US" sz="1600" dirty="0">
              <a:solidFill>
                <a:schemeClr val="tx1"/>
              </a:solidFill>
            </a:endParaRPr>
          </a:p>
          <a:p>
            <a:pPr indent="228600"/>
            <a:r>
              <a:rPr lang="en-US" sz="1600" dirty="0">
                <a:solidFill>
                  <a:srgbClr val="FFC000"/>
                </a:solidFill>
              </a:rPr>
              <a:t>	   </a:t>
            </a:r>
            <a:r>
              <a:rPr lang="mr-IN" sz="1600" dirty="0">
                <a:solidFill>
                  <a:srgbClr val="FFC000"/>
                </a:solidFill>
              </a:rPr>
              <a:t>"</a:t>
            </a:r>
            <a:r>
              <a:rPr lang="en-US" sz="1600" dirty="0" smtClean="0">
                <a:solidFill>
                  <a:srgbClr val="FFC000"/>
                </a:solidFill>
              </a:rPr>
              <a:t>handler</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err="1" smtClean="0">
                <a:solidFill>
                  <a:srgbClr val="00B050"/>
                </a:solidFill>
              </a:rPr>
              <a:t>Restaurant.find</a:t>
            </a:r>
            <a:r>
              <a:rPr lang="en-US" sz="1600" dirty="0">
                <a:solidFill>
                  <a:srgbClr val="00B050"/>
                </a:solidFill>
              </a:rPr>
              <a:t>"</a:t>
            </a:r>
            <a:r>
              <a:rPr lang="en-US" sz="1600" dirty="0" smtClean="0">
                <a:solidFill>
                  <a:schemeClr val="tx1"/>
                </a:solidFill>
              </a:rPr>
              <a:t>,</a:t>
            </a:r>
            <a:endParaRPr lang="en-US" sz="1600" dirty="0">
              <a:solidFill>
                <a:schemeClr val="tx1"/>
              </a:solidFill>
            </a:endParaRPr>
          </a:p>
          <a:p>
            <a:pPr indent="228600"/>
            <a:r>
              <a:rPr lang="en-US" sz="1600" dirty="0">
                <a:solidFill>
                  <a:srgbClr val="FFC000"/>
                </a:solidFill>
              </a:rPr>
              <a:t>	   </a:t>
            </a:r>
            <a:r>
              <a:rPr lang="mr-IN" sz="1600" dirty="0">
                <a:solidFill>
                  <a:srgbClr val="FFC000"/>
                </a:solidFill>
              </a:rPr>
              <a:t>"</a:t>
            </a:r>
            <a:r>
              <a:rPr lang="en-US" sz="1600" dirty="0" err="1" smtClean="0">
                <a:solidFill>
                  <a:srgbClr val="FFC000"/>
                </a:solidFill>
              </a:rPr>
              <a:t>config</a:t>
            </a:r>
            <a:r>
              <a:rPr lang="mr-IN" sz="1600" dirty="0" smtClean="0">
                <a:solidFill>
                  <a:srgbClr val="FFC000"/>
                </a:solidFill>
              </a:rPr>
              <a:t>"</a:t>
            </a:r>
            <a:r>
              <a:rPr lang="mr-IN" sz="1600" dirty="0" smtClean="0">
                <a:solidFill>
                  <a:srgbClr val="00B0F0"/>
                </a:solidFill>
              </a:rPr>
              <a:t>:</a:t>
            </a:r>
            <a:r>
              <a:rPr lang="mr-IN" sz="1600" dirty="0" smtClean="0"/>
              <a:t> {</a:t>
            </a:r>
            <a:endParaRPr lang="en-US" sz="1600" dirty="0" smtClean="0"/>
          </a:p>
          <a:p>
            <a:pPr indent="228600"/>
            <a:r>
              <a:rPr lang="en-US" sz="1600" dirty="0">
                <a:solidFill>
                  <a:srgbClr val="00B050"/>
                </a:solidFill>
              </a:rPr>
              <a:t>	</a:t>
            </a:r>
            <a:r>
              <a:rPr lang="en-US" sz="1600" dirty="0" smtClean="0">
                <a:solidFill>
                  <a:srgbClr val="00B050"/>
                </a:solidFill>
              </a:rPr>
              <a:t>	</a:t>
            </a:r>
            <a:r>
              <a:rPr lang="mr-IN" sz="1600" dirty="0">
                <a:solidFill>
                  <a:srgbClr val="FFC000"/>
                </a:solidFill>
              </a:rPr>
              <a:t>"</a:t>
            </a:r>
            <a:r>
              <a:rPr lang="en-US" sz="1600" dirty="0" smtClean="0">
                <a:solidFill>
                  <a:srgbClr val="FFC000"/>
                </a:solidFill>
              </a:rPr>
              <a:t>policies</a:t>
            </a:r>
            <a:r>
              <a:rPr lang="mr-IN" sz="1600" dirty="0" smtClean="0">
                <a:solidFill>
                  <a:srgbClr val="FFC000"/>
                </a:solidFill>
              </a:rPr>
              <a:t>"</a:t>
            </a:r>
            <a:r>
              <a:rPr lang="mr-IN" sz="1600" dirty="0" smtClean="0">
                <a:solidFill>
                  <a:srgbClr val="00B0F0"/>
                </a:solidFill>
              </a:rPr>
              <a:t>:</a:t>
            </a:r>
            <a:r>
              <a:rPr lang="mr-IN" sz="1600" dirty="0" smtClean="0"/>
              <a:t> </a:t>
            </a:r>
            <a:r>
              <a:rPr lang="en-US" sz="1600" dirty="0" smtClean="0"/>
              <a:t>[]</a:t>
            </a:r>
            <a:r>
              <a:rPr lang="en-US" sz="1600" dirty="0" smtClean="0">
                <a:solidFill>
                  <a:schemeClr val="tx1"/>
                </a:solidFill>
              </a:rPr>
              <a:t>,</a:t>
            </a:r>
          </a:p>
          <a:p>
            <a:pPr indent="228600"/>
            <a:r>
              <a:rPr lang="en-US" sz="1600" dirty="0">
                <a:solidFill>
                  <a:schemeClr val="tx1"/>
                </a:solidFill>
              </a:rPr>
              <a:t>	</a:t>
            </a:r>
            <a:r>
              <a:rPr lang="en-US" sz="1600" dirty="0" smtClean="0">
                <a:solidFill>
                  <a:schemeClr val="tx1"/>
                </a:solidFill>
              </a:rPr>
              <a:t>   </a:t>
            </a:r>
            <a:r>
              <a:rPr lang="mr-IN" sz="1600" dirty="0" smtClean="0"/>
              <a:t>}</a:t>
            </a:r>
            <a:endParaRPr lang="en-US" sz="1600" dirty="0" smtClean="0">
              <a:solidFill>
                <a:srgbClr val="00B050"/>
              </a:solidFill>
            </a:endParaRPr>
          </a:p>
          <a:p>
            <a:pPr indent="228600"/>
            <a:r>
              <a:rPr lang="en-US" sz="1600" dirty="0">
                <a:solidFill>
                  <a:srgbClr val="00B050"/>
                </a:solidFill>
              </a:rPr>
              <a:t>	</a:t>
            </a:r>
            <a:r>
              <a:rPr lang="mr-IN" sz="1600" dirty="0" smtClean="0"/>
              <a:t>}</a:t>
            </a:r>
            <a:r>
              <a:rPr lang="en-US" sz="1600" dirty="0" smtClean="0"/>
              <a:t>,</a:t>
            </a:r>
          </a:p>
          <a:p>
            <a:pPr indent="228600"/>
            <a:r>
              <a:rPr lang="en-US" sz="1600" dirty="0">
                <a:solidFill>
                  <a:srgbClr val="00B050"/>
                </a:solidFill>
              </a:rPr>
              <a:t>	</a:t>
            </a:r>
            <a:r>
              <a:rPr lang="mr-IN" sz="1600" dirty="0" smtClean="0"/>
              <a:t>{</a:t>
            </a:r>
            <a:endParaRPr lang="en-US" sz="1600" dirty="0"/>
          </a:p>
          <a:p>
            <a:pPr indent="228600"/>
            <a:r>
              <a:rPr lang="en-US" sz="1600" dirty="0">
                <a:solidFill>
                  <a:srgbClr val="FFC000"/>
                </a:solidFill>
              </a:rPr>
              <a:t>	   </a:t>
            </a:r>
            <a:r>
              <a:rPr lang="mr-IN" sz="1600" dirty="0">
                <a:solidFill>
                  <a:srgbClr val="FFC000"/>
                </a:solidFill>
              </a:rPr>
              <a:t>"</a:t>
            </a:r>
            <a:r>
              <a:rPr lang="en-US" sz="1600" dirty="0" smtClean="0">
                <a:solidFill>
                  <a:srgbClr val="FFC000"/>
                </a:solidFill>
              </a:rPr>
              <a:t>method</a:t>
            </a:r>
            <a:r>
              <a:rPr lang="mr-IN" sz="1600" dirty="0">
                <a:solidFill>
                  <a:srgbClr val="FFC000"/>
                </a:solidFill>
              </a:rPr>
              <a:t>"</a:t>
            </a:r>
            <a:r>
              <a:rPr lang="mr-IN" sz="1600" dirty="0">
                <a:solidFill>
                  <a:srgbClr val="00B0F0"/>
                </a:solidFill>
              </a:rPr>
              <a:t>:</a:t>
            </a:r>
            <a:r>
              <a:rPr lang="mr-IN" sz="1600" dirty="0"/>
              <a:t> </a:t>
            </a:r>
            <a:r>
              <a:rPr lang="en-US" sz="1600" dirty="0" smtClean="0"/>
              <a:t>[</a:t>
            </a:r>
            <a:r>
              <a:rPr lang="en-US" sz="1600" dirty="0">
                <a:solidFill>
                  <a:srgbClr val="00B050"/>
                </a:solidFill>
              </a:rPr>
              <a:t>"</a:t>
            </a:r>
            <a:r>
              <a:rPr lang="en-US" sz="1600" dirty="0" smtClean="0">
                <a:solidFill>
                  <a:srgbClr val="00B050"/>
                </a:solidFill>
              </a:rPr>
              <a:t>POST</a:t>
            </a:r>
            <a:r>
              <a:rPr lang="en-US" sz="1600" dirty="0">
                <a:solidFill>
                  <a:srgbClr val="00B050"/>
                </a:solidFill>
              </a:rPr>
              <a:t>"</a:t>
            </a:r>
            <a:r>
              <a:rPr lang="en-US" sz="1600" dirty="0" smtClean="0">
                <a:solidFill>
                  <a:srgbClr val="00B050"/>
                </a:solidFill>
              </a:rPr>
              <a:t>, </a:t>
            </a:r>
            <a:r>
              <a:rPr lang="en-US" sz="1600" dirty="0">
                <a:solidFill>
                  <a:srgbClr val="00B050"/>
                </a:solidFill>
              </a:rPr>
              <a:t>"</a:t>
            </a:r>
            <a:r>
              <a:rPr lang="en-US" sz="1600" dirty="0" smtClean="0">
                <a:solidFill>
                  <a:srgbClr val="00B050"/>
                </a:solidFill>
              </a:rPr>
              <a:t>PUT</a:t>
            </a:r>
            <a:r>
              <a:rPr lang="en-US" sz="1600" dirty="0">
                <a:solidFill>
                  <a:srgbClr val="00B050"/>
                </a:solidFill>
              </a:rPr>
              <a:t>"</a:t>
            </a:r>
            <a:r>
              <a:rPr lang="en-US" sz="1600" dirty="0" smtClean="0">
                <a:solidFill>
                  <a:schemeClr val="tx1"/>
                </a:solidFill>
              </a:rPr>
              <a:t>],</a:t>
            </a:r>
            <a:endParaRPr lang="en-US" sz="1600" dirty="0">
              <a:solidFill>
                <a:schemeClr val="tx1"/>
              </a:solidFill>
            </a:endParaRPr>
          </a:p>
          <a:p>
            <a:pPr indent="228600"/>
            <a:r>
              <a:rPr lang="en-US" sz="1600" dirty="0">
                <a:solidFill>
                  <a:srgbClr val="FFC000"/>
                </a:solidFill>
              </a:rPr>
              <a:t>	   </a:t>
            </a:r>
            <a:r>
              <a:rPr lang="mr-IN" sz="1600" dirty="0">
                <a:solidFill>
                  <a:srgbClr val="FFC000"/>
                </a:solidFill>
              </a:rPr>
              <a:t>"</a:t>
            </a:r>
            <a:r>
              <a:rPr lang="en-US" sz="1600" dirty="0" smtClean="0">
                <a:solidFill>
                  <a:srgbClr val="FFC000"/>
                </a:solidFill>
              </a:rPr>
              <a:t>path</a:t>
            </a:r>
            <a:r>
              <a:rPr lang="mr-IN" sz="1600" dirty="0">
                <a:solidFill>
                  <a:srgbClr val="FFC000"/>
                </a:solidFill>
              </a:rPr>
              <a:t>"</a:t>
            </a:r>
            <a:r>
              <a:rPr lang="mr-IN" sz="1600" dirty="0">
                <a:solidFill>
                  <a:srgbClr val="00B0F0"/>
                </a:solidFill>
              </a:rPr>
              <a:t>:</a:t>
            </a:r>
            <a:r>
              <a:rPr lang="mr-IN" sz="1600" dirty="0"/>
              <a:t> </a:t>
            </a:r>
            <a:r>
              <a:rPr lang="en-US" sz="1600" dirty="0">
                <a:solidFill>
                  <a:srgbClr val="00B050"/>
                </a:solidFill>
              </a:rPr>
              <a:t>"</a:t>
            </a:r>
            <a:r>
              <a:rPr lang="en-US" sz="1600" dirty="0" smtClean="0">
                <a:solidFill>
                  <a:srgbClr val="00B050"/>
                </a:solidFill>
              </a:rPr>
              <a:t>/restaurants/:id</a:t>
            </a:r>
            <a:r>
              <a:rPr lang="en-US" sz="1600" dirty="0">
                <a:solidFill>
                  <a:srgbClr val="00B050"/>
                </a:solidFill>
              </a:rPr>
              <a:t>"</a:t>
            </a:r>
            <a:r>
              <a:rPr lang="en-US" sz="1600" dirty="0" smtClean="0">
                <a:solidFill>
                  <a:schemeClr val="tx1"/>
                </a:solidFill>
              </a:rPr>
              <a:t>,</a:t>
            </a:r>
            <a:endParaRPr lang="en-US" sz="1600" dirty="0">
              <a:solidFill>
                <a:schemeClr val="tx1"/>
              </a:solidFill>
            </a:endParaRPr>
          </a:p>
          <a:p>
            <a:pPr indent="228600"/>
            <a:r>
              <a:rPr lang="en-US" sz="1600" dirty="0">
                <a:solidFill>
                  <a:srgbClr val="FFC000"/>
                </a:solidFill>
              </a:rPr>
              <a:t>	   </a:t>
            </a:r>
            <a:r>
              <a:rPr lang="mr-IN" sz="1600" dirty="0">
                <a:solidFill>
                  <a:srgbClr val="FFC000"/>
                </a:solidFill>
              </a:rPr>
              <a:t>"</a:t>
            </a:r>
            <a:r>
              <a:rPr lang="en-US" sz="1600" dirty="0" smtClean="0">
                <a:solidFill>
                  <a:srgbClr val="FFC000"/>
                </a:solidFill>
              </a:rPr>
              <a:t>handler</a:t>
            </a:r>
            <a:r>
              <a:rPr lang="mr-IN" sz="1600" dirty="0">
                <a:solidFill>
                  <a:srgbClr val="FFC000"/>
                </a:solidFill>
              </a:rPr>
              <a:t>"</a:t>
            </a:r>
            <a:r>
              <a:rPr lang="mr-IN" sz="1600" dirty="0">
                <a:solidFill>
                  <a:srgbClr val="00B0F0"/>
                </a:solidFill>
              </a:rPr>
              <a:t>:</a:t>
            </a:r>
            <a:r>
              <a:rPr lang="mr-IN" sz="1600" dirty="0"/>
              <a:t> </a:t>
            </a:r>
            <a:r>
              <a:rPr lang="en-US" sz="1600" dirty="0">
                <a:solidFill>
                  <a:srgbClr val="00B050"/>
                </a:solidFill>
              </a:rPr>
              <a:t>"</a:t>
            </a:r>
            <a:r>
              <a:rPr lang="en-US" sz="1600" dirty="0" err="1" smtClean="0">
                <a:solidFill>
                  <a:srgbClr val="00B050"/>
                </a:solidFill>
              </a:rPr>
              <a:t>Restaurant.createOrUpdate</a:t>
            </a:r>
            <a:r>
              <a:rPr lang="en-US" sz="1600" dirty="0">
                <a:solidFill>
                  <a:srgbClr val="00B050"/>
                </a:solidFill>
              </a:rPr>
              <a:t>"</a:t>
            </a:r>
            <a:r>
              <a:rPr lang="en-US" sz="1600" dirty="0" smtClean="0">
                <a:solidFill>
                  <a:schemeClr val="tx1"/>
                </a:solidFill>
              </a:rPr>
              <a:t>,</a:t>
            </a:r>
            <a:endParaRPr lang="en-US" sz="1600" dirty="0">
              <a:solidFill>
                <a:schemeClr val="tx1"/>
              </a:solidFill>
            </a:endParaRPr>
          </a:p>
          <a:p>
            <a:pPr indent="228600"/>
            <a:r>
              <a:rPr lang="en-US" sz="1600" dirty="0">
                <a:solidFill>
                  <a:srgbClr val="FFC000"/>
                </a:solidFill>
              </a:rPr>
              <a:t>	   </a:t>
            </a:r>
            <a:r>
              <a:rPr lang="mr-IN" sz="1600" dirty="0">
                <a:solidFill>
                  <a:srgbClr val="FFC000"/>
                </a:solidFill>
              </a:rPr>
              <a:t>"</a:t>
            </a:r>
            <a:r>
              <a:rPr lang="en-US" sz="1600" dirty="0" err="1" smtClean="0">
                <a:solidFill>
                  <a:srgbClr val="FFC000"/>
                </a:solidFill>
              </a:rPr>
              <a:t>config</a:t>
            </a:r>
            <a:r>
              <a:rPr lang="mr-IN" sz="1600" dirty="0">
                <a:solidFill>
                  <a:srgbClr val="FFC000"/>
                </a:solidFill>
              </a:rPr>
              <a:t>"</a:t>
            </a:r>
            <a:r>
              <a:rPr lang="mr-IN" sz="1600" dirty="0">
                <a:solidFill>
                  <a:srgbClr val="00B0F0"/>
                </a:solidFill>
              </a:rPr>
              <a:t>:</a:t>
            </a:r>
            <a:r>
              <a:rPr lang="mr-IN" sz="1600" dirty="0"/>
              <a:t> {</a:t>
            </a:r>
            <a:endParaRPr lang="en-US" sz="1600" dirty="0"/>
          </a:p>
          <a:p>
            <a:pPr indent="228600"/>
            <a:r>
              <a:rPr lang="en-US" sz="1600" dirty="0">
                <a:solidFill>
                  <a:srgbClr val="00B050"/>
                </a:solidFill>
              </a:rPr>
              <a:t>		</a:t>
            </a:r>
            <a:r>
              <a:rPr lang="mr-IN" sz="1600" dirty="0" smtClean="0">
                <a:solidFill>
                  <a:srgbClr val="FFC000"/>
                </a:solidFill>
              </a:rPr>
              <a:t>”</a:t>
            </a:r>
            <a:r>
              <a:rPr lang="en-US" sz="1600" dirty="0" smtClean="0">
                <a:solidFill>
                  <a:srgbClr val="FFC000"/>
                </a:solidFill>
              </a:rPr>
              <a:t>policies</a:t>
            </a:r>
            <a:r>
              <a:rPr lang="mr-IN" sz="1600" dirty="0">
                <a:solidFill>
                  <a:srgbClr val="FFC000"/>
                </a:solidFill>
              </a:rPr>
              <a:t>"</a:t>
            </a:r>
            <a:r>
              <a:rPr lang="mr-IN" sz="1600" dirty="0">
                <a:solidFill>
                  <a:srgbClr val="00B0F0"/>
                </a:solidFill>
              </a:rPr>
              <a:t>:</a:t>
            </a:r>
            <a:r>
              <a:rPr lang="mr-IN" sz="1600" dirty="0"/>
              <a:t> </a:t>
            </a:r>
            <a:r>
              <a:rPr lang="en-US" sz="1600" dirty="0"/>
              <a:t>[</a:t>
            </a:r>
            <a:r>
              <a:rPr lang="en-US" sz="1600" dirty="0">
                <a:solidFill>
                  <a:srgbClr val="00B050"/>
                </a:solidFill>
              </a:rPr>
              <a:t>"</a:t>
            </a:r>
            <a:r>
              <a:rPr lang="en-US" sz="1600" dirty="0" err="1">
                <a:solidFill>
                  <a:srgbClr val="00B050"/>
                </a:solidFill>
              </a:rPr>
              <a:t>isAuthenticated</a:t>
            </a:r>
            <a:r>
              <a:rPr lang="en-US" sz="1600" dirty="0">
                <a:solidFill>
                  <a:srgbClr val="00B050"/>
                </a:solidFill>
              </a:rPr>
              <a:t>", "</a:t>
            </a:r>
            <a:r>
              <a:rPr lang="en-US" sz="1600" dirty="0" err="1">
                <a:solidFill>
                  <a:srgbClr val="00B050"/>
                </a:solidFill>
              </a:rPr>
              <a:t>hasCreditCard</a:t>
            </a:r>
            <a:r>
              <a:rPr lang="en-US" sz="1600" dirty="0">
                <a:solidFill>
                  <a:srgbClr val="00B050"/>
                </a:solidFill>
              </a:rPr>
              <a:t>"</a:t>
            </a:r>
            <a:r>
              <a:rPr lang="en-US" sz="1600" dirty="0"/>
              <a:t>]</a:t>
            </a:r>
            <a:r>
              <a:rPr lang="en-US" sz="1600" dirty="0" smtClean="0">
                <a:solidFill>
                  <a:schemeClr val="tx1"/>
                </a:solidFill>
              </a:rPr>
              <a:t>,</a:t>
            </a:r>
            <a:endParaRPr lang="en-US" sz="1600" dirty="0">
              <a:solidFill>
                <a:schemeClr val="tx1"/>
              </a:solidFill>
            </a:endParaRPr>
          </a:p>
          <a:p>
            <a:pPr indent="228600"/>
            <a:r>
              <a:rPr lang="en-US" sz="1600" dirty="0">
                <a:solidFill>
                  <a:schemeClr val="tx1"/>
                </a:solidFill>
              </a:rPr>
              <a:t>	   </a:t>
            </a:r>
            <a:r>
              <a:rPr lang="mr-IN" sz="1600" dirty="0"/>
              <a:t>}</a:t>
            </a:r>
            <a:endParaRPr lang="en-US" sz="1600" dirty="0">
              <a:solidFill>
                <a:srgbClr val="00B050"/>
              </a:solidFill>
            </a:endParaRPr>
          </a:p>
          <a:p>
            <a:pPr indent="228600"/>
            <a:r>
              <a:rPr lang="en-US" sz="1600" dirty="0">
                <a:solidFill>
                  <a:srgbClr val="00B050"/>
                </a:solidFill>
              </a:rPr>
              <a:t>	</a:t>
            </a:r>
            <a:r>
              <a:rPr lang="mr-IN" sz="1600" dirty="0"/>
              <a:t>}</a:t>
            </a:r>
            <a:endParaRPr lang="en-US" sz="1600" dirty="0" smtClean="0">
              <a:solidFill>
                <a:srgbClr val="00B050"/>
              </a:solidFill>
            </a:endParaRPr>
          </a:p>
          <a:p>
            <a:pPr indent="228600"/>
            <a:r>
              <a:rPr lang="en-US" sz="1600" dirty="0">
                <a:solidFill>
                  <a:srgbClr val="00B050"/>
                </a:solidFill>
              </a:rPr>
              <a:t> </a:t>
            </a:r>
            <a:r>
              <a:rPr lang="en-US" sz="1600" dirty="0" smtClean="0">
                <a:solidFill>
                  <a:srgbClr val="00B050"/>
                </a:solidFill>
              </a:rPr>
              <a:t>  </a:t>
            </a:r>
            <a:r>
              <a:rPr lang="en-US" sz="1600" dirty="0" smtClean="0">
                <a:solidFill>
                  <a:schemeClr val="tx1"/>
                </a:solidFill>
              </a:rPr>
              <a:t>]</a:t>
            </a:r>
          </a:p>
          <a:p>
            <a:pPr indent="228600"/>
            <a:r>
              <a:rPr lang="mr-IN" sz="1600" dirty="0" smtClean="0"/>
              <a:t>}</a:t>
            </a:r>
            <a:endParaRPr lang="en-US" sz="1600" dirty="0"/>
          </a:p>
        </p:txBody>
      </p:sp>
    </p:spTree>
    <p:extLst>
      <p:ext uri="{BB962C8B-B14F-4D97-AF65-F5344CB8AC3E}">
        <p14:creationId xmlns:p14="http://schemas.microsoft.com/office/powerpoint/2010/main" val="667520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Controllers</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Path: </a:t>
            </a:r>
            <a:r>
              <a:rPr lang="en-US" dirty="0" smtClean="0">
                <a:solidFill>
                  <a:schemeClr val="bg2"/>
                </a:solidFill>
                <a:latin typeface="PT Sans Caption" charset="-52"/>
                <a:ea typeface="PT Sans Caption" charset="-52"/>
                <a:cs typeface="PT Sans Caption" charset="-52"/>
              </a:rPr>
              <a:t>./</a:t>
            </a:r>
            <a:r>
              <a:rPr lang="en-US" dirty="0" err="1">
                <a:solidFill>
                  <a:schemeClr val="bg2"/>
                </a:solidFill>
                <a:latin typeface="PT Sans Caption" charset="-52"/>
                <a:ea typeface="PT Sans Caption" charset="-52"/>
                <a:cs typeface="PT Sans Caption" charset="-52"/>
              </a:rPr>
              <a:t>api</a:t>
            </a:r>
            <a:r>
              <a:rPr lang="en-US" dirty="0" smtClean="0">
                <a:solidFill>
                  <a:schemeClr val="bg2"/>
                </a:solidFill>
                <a:latin typeface="PT Sans Caption" charset="-52"/>
                <a:ea typeface="PT Sans Caption" charset="-52"/>
                <a:cs typeface="PT Sans Caption" charset="-52"/>
              </a:rPr>
              <a:t>/**/controllers/</a:t>
            </a:r>
            <a:endParaRPr lang="en-US" dirty="0" smtClean="0">
              <a:latin typeface="PT Sans Caption" charset="-52"/>
              <a:ea typeface="PT Sans Caption" charset="-52"/>
              <a:cs typeface="PT Sans Caption" charset="-52"/>
            </a:endParaRPr>
          </a:p>
        </p:txBody>
      </p:sp>
      <p:sp>
        <p:nvSpPr>
          <p:cNvPr id="4" name="Rounded Rectangle 3"/>
          <p:cNvSpPr/>
          <p:nvPr/>
        </p:nvSpPr>
        <p:spPr>
          <a:xfrm>
            <a:off x="1698172" y="1637882"/>
            <a:ext cx="7606602" cy="4762918"/>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19063"/>
            <a:r>
              <a:rPr lang="en-US" dirty="0" err="1">
                <a:solidFill>
                  <a:schemeClr val="accent4"/>
                </a:solidFill>
              </a:rPr>
              <a:t>const</a:t>
            </a:r>
            <a:r>
              <a:rPr lang="en-US" dirty="0">
                <a:solidFill>
                  <a:schemeClr val="accent4"/>
                </a:solidFill>
              </a:rPr>
              <a:t> </a:t>
            </a:r>
            <a:r>
              <a:rPr lang="en-US" dirty="0"/>
              <a:t>{ </a:t>
            </a:r>
            <a:r>
              <a:rPr lang="en-US" dirty="0" err="1"/>
              <a:t>sanitizeEntity</a:t>
            </a:r>
            <a:r>
              <a:rPr lang="en-US" dirty="0"/>
              <a:t> } </a:t>
            </a:r>
            <a:r>
              <a:rPr lang="en-US" dirty="0">
                <a:solidFill>
                  <a:srgbClr val="00B0F0"/>
                </a:solidFill>
              </a:rPr>
              <a:t>=</a:t>
            </a:r>
            <a:r>
              <a:rPr lang="en-US" dirty="0"/>
              <a:t> </a:t>
            </a:r>
            <a:r>
              <a:rPr lang="en-US" dirty="0">
                <a:solidFill>
                  <a:schemeClr val="accent3"/>
                </a:solidFill>
              </a:rPr>
              <a:t>require</a:t>
            </a:r>
            <a:r>
              <a:rPr lang="en-US" dirty="0"/>
              <a:t>(</a:t>
            </a:r>
            <a:r>
              <a:rPr lang="en-US" dirty="0">
                <a:solidFill>
                  <a:srgbClr val="00B050"/>
                </a:solidFill>
              </a:rPr>
              <a:t>'</a:t>
            </a:r>
            <a:r>
              <a:rPr lang="en-US" dirty="0" err="1">
                <a:solidFill>
                  <a:srgbClr val="00B050"/>
                </a:solidFill>
              </a:rPr>
              <a:t>strapi-utils</a:t>
            </a:r>
            <a:r>
              <a:rPr lang="en-US" dirty="0">
                <a:solidFill>
                  <a:srgbClr val="00B050"/>
                </a:solidFill>
              </a:rPr>
              <a:t>'</a:t>
            </a:r>
            <a:r>
              <a:rPr lang="en-US" dirty="0"/>
              <a:t>);</a:t>
            </a:r>
          </a:p>
          <a:p>
            <a:pPr indent="119063"/>
            <a:endParaRPr lang="en-US" dirty="0"/>
          </a:p>
          <a:p>
            <a:pPr indent="119063"/>
            <a:r>
              <a:rPr lang="en-US" dirty="0" err="1"/>
              <a:t>module.exports</a:t>
            </a:r>
            <a:r>
              <a:rPr lang="en-US" dirty="0"/>
              <a:t> </a:t>
            </a:r>
            <a:r>
              <a:rPr lang="en-US" dirty="0">
                <a:solidFill>
                  <a:srgbClr val="00B0F0"/>
                </a:solidFill>
              </a:rPr>
              <a:t>=</a:t>
            </a:r>
            <a:r>
              <a:rPr lang="en-US" dirty="0"/>
              <a:t> {</a:t>
            </a:r>
          </a:p>
          <a:p>
            <a:pPr indent="119063"/>
            <a:r>
              <a:rPr lang="en-US" dirty="0" smtClean="0"/>
              <a:t>  </a:t>
            </a:r>
            <a:r>
              <a:rPr lang="en-US" dirty="0" err="1">
                <a:solidFill>
                  <a:schemeClr val="accent4"/>
                </a:solidFill>
              </a:rPr>
              <a:t>async</a:t>
            </a:r>
            <a:r>
              <a:rPr lang="en-US" dirty="0">
                <a:solidFill>
                  <a:schemeClr val="accent4"/>
                </a:solidFill>
              </a:rPr>
              <a:t> </a:t>
            </a:r>
            <a:r>
              <a:rPr lang="en-US" dirty="0">
                <a:solidFill>
                  <a:schemeClr val="accent3"/>
                </a:solidFill>
              </a:rPr>
              <a:t>find</a:t>
            </a:r>
            <a:r>
              <a:rPr lang="en-US" dirty="0"/>
              <a:t>(</a:t>
            </a:r>
            <a:r>
              <a:rPr lang="en-US" dirty="0" err="1"/>
              <a:t>ctx</a:t>
            </a:r>
            <a:r>
              <a:rPr lang="en-US" dirty="0"/>
              <a:t>) {</a:t>
            </a:r>
          </a:p>
          <a:p>
            <a:pPr indent="119063"/>
            <a:r>
              <a:rPr lang="en-US" dirty="0"/>
              <a:t>    </a:t>
            </a:r>
            <a:r>
              <a:rPr lang="en-US" dirty="0">
                <a:solidFill>
                  <a:schemeClr val="accent4"/>
                </a:solidFill>
              </a:rPr>
              <a:t>let</a:t>
            </a:r>
            <a:r>
              <a:rPr lang="en-US" dirty="0"/>
              <a:t> entities;</a:t>
            </a:r>
          </a:p>
          <a:p>
            <a:pPr indent="119063"/>
            <a:r>
              <a:rPr lang="en-US" dirty="0"/>
              <a:t>    </a:t>
            </a:r>
            <a:r>
              <a:rPr lang="en-US" dirty="0">
                <a:solidFill>
                  <a:schemeClr val="accent4"/>
                </a:solidFill>
              </a:rPr>
              <a:t>if</a:t>
            </a:r>
            <a:r>
              <a:rPr lang="en-US" dirty="0"/>
              <a:t> (</a:t>
            </a:r>
            <a:r>
              <a:rPr lang="en-US" dirty="0" err="1"/>
              <a:t>ctx.query._q</a:t>
            </a:r>
            <a:r>
              <a:rPr lang="en-US" dirty="0"/>
              <a:t>) {</a:t>
            </a:r>
          </a:p>
          <a:p>
            <a:pPr indent="119063"/>
            <a:r>
              <a:rPr lang="en-US" dirty="0"/>
              <a:t>      entities </a:t>
            </a:r>
            <a:r>
              <a:rPr lang="en-US" dirty="0">
                <a:solidFill>
                  <a:srgbClr val="00B0F0"/>
                </a:solidFill>
              </a:rPr>
              <a:t>=</a:t>
            </a:r>
            <a:r>
              <a:rPr lang="en-US" dirty="0"/>
              <a:t> </a:t>
            </a:r>
            <a:r>
              <a:rPr lang="en-US" dirty="0">
                <a:solidFill>
                  <a:schemeClr val="accent4"/>
                </a:solidFill>
              </a:rPr>
              <a:t>await</a:t>
            </a:r>
            <a:r>
              <a:rPr lang="en-US" dirty="0"/>
              <a:t> </a:t>
            </a:r>
            <a:r>
              <a:rPr lang="en-US" dirty="0" err="1"/>
              <a:t>strapi.services.restaurant.</a:t>
            </a:r>
            <a:r>
              <a:rPr lang="en-US" dirty="0" err="1">
                <a:solidFill>
                  <a:schemeClr val="accent3"/>
                </a:solidFill>
              </a:rPr>
              <a:t>search</a:t>
            </a:r>
            <a:r>
              <a:rPr lang="en-US" dirty="0"/>
              <a:t>(</a:t>
            </a:r>
            <a:r>
              <a:rPr lang="en-US" dirty="0" err="1"/>
              <a:t>ctx.query</a:t>
            </a:r>
            <a:r>
              <a:rPr lang="en-US" dirty="0"/>
              <a:t>);</a:t>
            </a:r>
          </a:p>
          <a:p>
            <a:pPr indent="119063"/>
            <a:r>
              <a:rPr lang="en-US" dirty="0"/>
              <a:t>    } </a:t>
            </a:r>
            <a:r>
              <a:rPr lang="en-US" dirty="0">
                <a:solidFill>
                  <a:schemeClr val="accent4"/>
                </a:solidFill>
              </a:rPr>
              <a:t>else</a:t>
            </a:r>
            <a:r>
              <a:rPr lang="en-US" dirty="0"/>
              <a:t> {</a:t>
            </a:r>
          </a:p>
          <a:p>
            <a:pPr indent="119063"/>
            <a:r>
              <a:rPr lang="en-US" dirty="0"/>
              <a:t>      entities </a:t>
            </a:r>
            <a:r>
              <a:rPr lang="en-US" dirty="0">
                <a:solidFill>
                  <a:srgbClr val="00B0F0"/>
                </a:solidFill>
              </a:rPr>
              <a:t>=</a:t>
            </a:r>
            <a:r>
              <a:rPr lang="en-US" dirty="0"/>
              <a:t> </a:t>
            </a:r>
            <a:r>
              <a:rPr lang="en-US" dirty="0">
                <a:solidFill>
                  <a:schemeClr val="accent4"/>
                </a:solidFill>
              </a:rPr>
              <a:t>await</a:t>
            </a:r>
            <a:r>
              <a:rPr lang="en-US" dirty="0"/>
              <a:t> </a:t>
            </a:r>
            <a:r>
              <a:rPr lang="en-US" dirty="0" err="1"/>
              <a:t>strapi.services.restaurant.</a:t>
            </a:r>
            <a:r>
              <a:rPr lang="en-US" dirty="0" err="1">
                <a:solidFill>
                  <a:schemeClr val="accent3"/>
                </a:solidFill>
              </a:rPr>
              <a:t>find</a:t>
            </a:r>
            <a:r>
              <a:rPr lang="en-US" dirty="0"/>
              <a:t>(</a:t>
            </a:r>
            <a:r>
              <a:rPr lang="en-US" dirty="0" err="1"/>
              <a:t>ctx.query</a:t>
            </a:r>
            <a:r>
              <a:rPr lang="en-US" dirty="0"/>
              <a:t>);</a:t>
            </a:r>
          </a:p>
          <a:p>
            <a:pPr indent="119063"/>
            <a:r>
              <a:rPr lang="en-US" dirty="0"/>
              <a:t>    }</a:t>
            </a:r>
          </a:p>
          <a:p>
            <a:pPr indent="119063"/>
            <a:endParaRPr lang="en-US" dirty="0"/>
          </a:p>
          <a:p>
            <a:pPr indent="119063"/>
            <a:r>
              <a:rPr lang="en-US" dirty="0"/>
              <a:t>    </a:t>
            </a:r>
            <a:r>
              <a:rPr lang="en-US" dirty="0">
                <a:solidFill>
                  <a:schemeClr val="accent4"/>
                </a:solidFill>
              </a:rPr>
              <a:t>return</a:t>
            </a:r>
            <a:r>
              <a:rPr lang="en-US" dirty="0"/>
              <a:t> </a:t>
            </a:r>
            <a:r>
              <a:rPr lang="en-US" dirty="0" err="1"/>
              <a:t>entities.</a:t>
            </a:r>
            <a:r>
              <a:rPr lang="en-US" dirty="0" err="1">
                <a:solidFill>
                  <a:schemeClr val="accent3"/>
                </a:solidFill>
              </a:rPr>
              <a:t>map</a:t>
            </a:r>
            <a:r>
              <a:rPr lang="en-US" dirty="0"/>
              <a:t>(entity </a:t>
            </a:r>
            <a:r>
              <a:rPr lang="en-US" dirty="0">
                <a:solidFill>
                  <a:srgbClr val="00B0F0"/>
                </a:solidFill>
              </a:rPr>
              <a:t>=&gt;</a:t>
            </a:r>
          </a:p>
          <a:p>
            <a:pPr indent="119063"/>
            <a:r>
              <a:rPr lang="en-US" dirty="0"/>
              <a:t>      </a:t>
            </a:r>
            <a:r>
              <a:rPr lang="en-US" dirty="0" err="1">
                <a:solidFill>
                  <a:schemeClr val="accent3"/>
                </a:solidFill>
              </a:rPr>
              <a:t>sanitizeEntity</a:t>
            </a:r>
            <a:r>
              <a:rPr lang="en-US" dirty="0"/>
              <a:t>(entity, { model: </a:t>
            </a:r>
            <a:r>
              <a:rPr lang="en-US" dirty="0" err="1"/>
              <a:t>strapi.models.restaurant</a:t>
            </a:r>
            <a:r>
              <a:rPr lang="en-US" dirty="0"/>
              <a:t> })</a:t>
            </a:r>
          </a:p>
          <a:p>
            <a:pPr indent="119063"/>
            <a:r>
              <a:rPr lang="en-US" dirty="0"/>
              <a:t>    );</a:t>
            </a:r>
          </a:p>
          <a:p>
            <a:pPr indent="119063"/>
            <a:r>
              <a:rPr lang="en-US" dirty="0"/>
              <a:t>  },</a:t>
            </a:r>
          </a:p>
          <a:p>
            <a:pPr indent="119063"/>
            <a:r>
              <a:rPr lang="en-US" dirty="0"/>
              <a:t>};</a:t>
            </a:r>
          </a:p>
        </p:txBody>
      </p:sp>
    </p:spTree>
    <p:extLst>
      <p:ext uri="{BB962C8B-B14F-4D97-AF65-F5344CB8AC3E}">
        <p14:creationId xmlns:p14="http://schemas.microsoft.com/office/powerpoint/2010/main" val="15889606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4294967295"/>
          </p:nvPr>
        </p:nvSpPr>
        <p:spPr>
          <a:xfrm>
            <a:off x="1145405" y="688974"/>
            <a:ext cx="9906000" cy="5641975"/>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Models</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Path: </a:t>
            </a:r>
            <a:r>
              <a:rPr lang="en-US" dirty="0" smtClean="0">
                <a:solidFill>
                  <a:schemeClr val="bg2"/>
                </a:solidFill>
                <a:latin typeface="PT Sans Caption" charset="-52"/>
                <a:ea typeface="PT Sans Caption" charset="-52"/>
                <a:cs typeface="PT Sans Caption" charset="-52"/>
              </a:rPr>
              <a:t>./</a:t>
            </a:r>
            <a:r>
              <a:rPr lang="en-US" dirty="0" err="1" smtClean="0">
                <a:solidFill>
                  <a:schemeClr val="bg2"/>
                </a:solidFill>
                <a:latin typeface="PT Sans Caption" charset="-52"/>
                <a:ea typeface="PT Sans Caption" charset="-52"/>
                <a:cs typeface="PT Sans Caption" charset="-52"/>
              </a:rPr>
              <a:t>api</a:t>
            </a:r>
            <a:r>
              <a:rPr lang="en-US" dirty="0" smtClean="0">
                <a:solidFill>
                  <a:schemeClr val="bg2"/>
                </a:solidFill>
                <a:latin typeface="PT Sans Caption" charset="-52"/>
                <a:ea typeface="PT Sans Caption" charset="-52"/>
                <a:cs typeface="PT Sans Caption" charset="-52"/>
              </a:rPr>
              <a:t>/restaurant/models/</a:t>
            </a:r>
            <a:r>
              <a:rPr lang="en-US" dirty="0" err="1" smtClean="0">
                <a:solidFill>
                  <a:schemeClr val="bg2"/>
                </a:solidFill>
                <a:latin typeface="PT Sans Caption" charset="-52"/>
                <a:ea typeface="PT Sans Caption" charset="-52"/>
                <a:cs typeface="PT Sans Caption" charset="-52"/>
              </a:rPr>
              <a:t>Restaurant.settings.json</a:t>
            </a:r>
            <a:endParaRPr lang="en-US" dirty="0" smtClean="0">
              <a:latin typeface="PT Sans Caption" charset="-52"/>
              <a:ea typeface="PT Sans Caption" charset="-52"/>
              <a:cs typeface="PT Sans Caption" charset="-52"/>
            </a:endParaRPr>
          </a:p>
        </p:txBody>
      </p:sp>
      <p:sp>
        <p:nvSpPr>
          <p:cNvPr id="6" name="Rounded Rectangle 5"/>
          <p:cNvSpPr/>
          <p:nvPr/>
        </p:nvSpPr>
        <p:spPr>
          <a:xfrm>
            <a:off x="1698172" y="1637881"/>
            <a:ext cx="5998866" cy="5064369"/>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a:r>
              <a:rPr lang="mr-IN" sz="1600" dirty="0" smtClean="0"/>
              <a:t>{</a:t>
            </a:r>
            <a:endParaRPr lang="en-US" sz="1600" dirty="0" smtClean="0"/>
          </a:p>
          <a:p>
            <a:pPr indent="228600"/>
            <a:r>
              <a:rPr lang="mr-IN" sz="1600" dirty="0"/>
              <a:t>  </a:t>
            </a:r>
            <a:r>
              <a:rPr lang="mr-IN" sz="1600" dirty="0">
                <a:solidFill>
                  <a:srgbClr val="FFC000"/>
                </a:solidFill>
              </a:rPr>
              <a:t>"</a:t>
            </a:r>
            <a:r>
              <a:rPr lang="en-US" sz="1600" dirty="0" smtClean="0">
                <a:solidFill>
                  <a:srgbClr val="FFC000"/>
                </a:solidFill>
              </a:rPr>
              <a:t>connection</a:t>
            </a:r>
            <a:r>
              <a:rPr lang="mr-IN" sz="1600" dirty="0" smtClean="0">
                <a:solidFill>
                  <a:srgbClr val="FFC000"/>
                </a:solidFill>
              </a:rPr>
              <a:t>"</a:t>
            </a:r>
            <a:r>
              <a:rPr lang="mr-IN" sz="1600" dirty="0" smtClean="0">
                <a:solidFill>
                  <a:srgbClr val="00B0F0"/>
                </a:solidFill>
              </a:rPr>
              <a:t>:</a:t>
            </a:r>
            <a:r>
              <a:rPr lang="mr-IN" sz="1600" dirty="0" smtClean="0"/>
              <a:t> </a:t>
            </a:r>
            <a:r>
              <a:rPr lang="en-US" sz="1600" dirty="0" smtClean="0">
                <a:solidFill>
                  <a:srgbClr val="00B050"/>
                </a:solidFill>
              </a:rPr>
              <a:t>”default"</a:t>
            </a:r>
            <a:r>
              <a:rPr lang="en-US" sz="1600" dirty="0" smtClean="0">
                <a:solidFill>
                  <a:schemeClr val="tx1"/>
                </a:solidFill>
              </a:rPr>
              <a:t>,</a:t>
            </a:r>
            <a:endParaRPr lang="mr-IN" sz="1600" dirty="0"/>
          </a:p>
          <a:p>
            <a:pPr indent="228600"/>
            <a:r>
              <a:rPr lang="mr-IN" sz="1600" dirty="0"/>
              <a:t>  </a:t>
            </a:r>
            <a:r>
              <a:rPr lang="mr-IN" sz="1600" dirty="0">
                <a:solidFill>
                  <a:srgbClr val="FFC000"/>
                </a:solidFill>
              </a:rPr>
              <a:t>"</a:t>
            </a:r>
            <a:r>
              <a:rPr lang="en-US" sz="1600" dirty="0" smtClean="0">
                <a:solidFill>
                  <a:srgbClr val="FFC000"/>
                </a:solidFill>
              </a:rPr>
              <a:t>info</a:t>
            </a:r>
            <a:r>
              <a:rPr lang="mr-IN" sz="1600" dirty="0" smtClean="0">
                <a:solidFill>
                  <a:srgbClr val="FFC000"/>
                </a:solidFill>
              </a:rPr>
              <a:t>"</a:t>
            </a:r>
            <a:r>
              <a:rPr lang="mr-IN" sz="1600" dirty="0" smtClean="0">
                <a:solidFill>
                  <a:srgbClr val="00B0F0"/>
                </a:solidFill>
              </a:rPr>
              <a:t>:</a:t>
            </a:r>
            <a:r>
              <a:rPr lang="mr-IN" sz="1600" dirty="0" smtClean="0"/>
              <a:t> </a:t>
            </a:r>
            <a:r>
              <a:rPr lang="en-US" sz="1600" dirty="0"/>
              <a:t>{</a:t>
            </a:r>
            <a:endParaRPr lang="en-US" sz="1600" dirty="0" smtClean="0"/>
          </a:p>
          <a:p>
            <a:pPr indent="228600"/>
            <a:r>
              <a:rPr lang="en-US" sz="1600" dirty="0" smtClean="0">
                <a:solidFill>
                  <a:srgbClr val="FFC000"/>
                </a:solidFill>
              </a:rPr>
              <a:t>	   </a:t>
            </a:r>
            <a:r>
              <a:rPr lang="mr-IN" sz="1600" dirty="0">
                <a:solidFill>
                  <a:srgbClr val="FFC000"/>
                </a:solidFill>
              </a:rPr>
              <a:t>"</a:t>
            </a:r>
            <a:r>
              <a:rPr lang="en-US" sz="1600" dirty="0" smtClean="0">
                <a:solidFill>
                  <a:srgbClr val="FFC000"/>
                </a:solidFill>
              </a:rPr>
              <a:t>name</a:t>
            </a:r>
            <a:r>
              <a:rPr lang="mr-IN" sz="1600" dirty="0" smtClean="0">
                <a:solidFill>
                  <a:srgbClr val="FFC000"/>
                </a:solidFill>
              </a:rPr>
              <a:t>"</a:t>
            </a:r>
            <a:r>
              <a:rPr lang="mr-IN" sz="1600" dirty="0" smtClean="0">
                <a:solidFill>
                  <a:srgbClr val="00B0F0"/>
                </a:solidFill>
              </a:rPr>
              <a:t>:</a:t>
            </a:r>
            <a:r>
              <a:rPr lang="mr-IN" sz="1600" dirty="0" smtClean="0"/>
              <a:t> </a:t>
            </a:r>
            <a:r>
              <a:rPr lang="en-US" sz="1600" dirty="0" smtClean="0">
                <a:solidFill>
                  <a:srgbClr val="00B050"/>
                </a:solidFill>
              </a:rPr>
              <a:t>”restaurant"</a:t>
            </a:r>
            <a:r>
              <a:rPr lang="en-US" sz="1600" dirty="0" smtClean="0">
                <a:solidFill>
                  <a:schemeClr val="tx1"/>
                </a:solidFill>
              </a:rPr>
              <a:t>,</a:t>
            </a:r>
          </a:p>
          <a:p>
            <a:pPr indent="228600"/>
            <a:r>
              <a:rPr lang="en-US" sz="1600" dirty="0">
                <a:solidFill>
                  <a:srgbClr val="FFC000"/>
                </a:solidFill>
              </a:rPr>
              <a:t>	   </a:t>
            </a:r>
            <a:r>
              <a:rPr lang="mr-IN" sz="1600" dirty="0">
                <a:solidFill>
                  <a:srgbClr val="FFC000"/>
                </a:solidFill>
              </a:rPr>
              <a:t>"</a:t>
            </a:r>
            <a:r>
              <a:rPr lang="en-US" sz="1600" dirty="0" smtClean="0">
                <a:solidFill>
                  <a:srgbClr val="FFC000"/>
                </a:solidFill>
              </a:rPr>
              <a:t>description</a:t>
            </a:r>
            <a:r>
              <a:rPr lang="mr-IN" sz="1600" dirty="0" smtClean="0">
                <a:solidFill>
                  <a:srgbClr val="FFC000"/>
                </a:solidFill>
              </a:rPr>
              <a:t>"</a:t>
            </a:r>
            <a:r>
              <a:rPr lang="mr-IN" sz="1600" dirty="0" smtClean="0">
                <a:solidFill>
                  <a:srgbClr val="00B0F0"/>
                </a:solidFill>
              </a:rPr>
              <a:t>:</a:t>
            </a:r>
            <a:r>
              <a:rPr lang="mr-IN" sz="1600" dirty="0" smtClean="0"/>
              <a:t> </a:t>
            </a:r>
            <a:r>
              <a:rPr lang="en-US" sz="1600" dirty="0" smtClean="0">
                <a:solidFill>
                  <a:srgbClr val="00B050"/>
                </a:solidFill>
              </a:rPr>
              <a:t>”This represents Restaurant Model."</a:t>
            </a:r>
            <a:endParaRPr lang="en-US" sz="1600" dirty="0">
              <a:solidFill>
                <a:schemeClr val="tx1"/>
              </a:solidFill>
            </a:endParaRPr>
          </a:p>
          <a:p>
            <a:pPr indent="228600"/>
            <a:r>
              <a:rPr lang="en-US" sz="1600" dirty="0">
                <a:solidFill>
                  <a:srgbClr val="00B050"/>
                </a:solidFill>
              </a:rPr>
              <a:t>	</a:t>
            </a:r>
            <a:r>
              <a:rPr lang="mr-IN" sz="1600" dirty="0" smtClean="0"/>
              <a:t>}</a:t>
            </a:r>
            <a:r>
              <a:rPr lang="en-US" sz="1600" dirty="0" smtClean="0"/>
              <a:t>,</a:t>
            </a:r>
          </a:p>
          <a:p>
            <a:pPr indent="228600"/>
            <a:r>
              <a:rPr lang="en-US" sz="1600" dirty="0">
                <a:solidFill>
                  <a:srgbClr val="00B050"/>
                </a:solidFill>
              </a:rPr>
              <a:t>	</a:t>
            </a:r>
            <a:r>
              <a:rPr lang="mr-IN" sz="1600" dirty="0">
                <a:solidFill>
                  <a:srgbClr val="FFC000"/>
                </a:solidFill>
              </a:rPr>
              <a:t>"</a:t>
            </a:r>
            <a:r>
              <a:rPr lang="en-US" sz="1600" dirty="0" smtClean="0">
                <a:solidFill>
                  <a:srgbClr val="FFC000"/>
                </a:solidFill>
              </a:rPr>
              <a:t>attributes</a:t>
            </a:r>
            <a:r>
              <a:rPr lang="mr-IN" sz="1600" dirty="0" smtClean="0">
                <a:solidFill>
                  <a:srgbClr val="FFC000"/>
                </a:solidFill>
              </a:rPr>
              <a:t>"</a:t>
            </a:r>
            <a:r>
              <a:rPr lang="mr-IN" sz="1600" dirty="0" smtClean="0">
                <a:solidFill>
                  <a:srgbClr val="00B0F0"/>
                </a:solidFill>
              </a:rPr>
              <a:t>:</a:t>
            </a:r>
            <a:r>
              <a:rPr lang="mr-IN" sz="1600" dirty="0" smtClean="0"/>
              <a:t> {</a:t>
            </a:r>
            <a:endParaRPr lang="en-US" sz="1600" dirty="0" smtClean="0"/>
          </a:p>
          <a:p>
            <a:pPr indent="228600"/>
            <a:r>
              <a:rPr lang="en-US" sz="1600" dirty="0">
                <a:solidFill>
                  <a:srgbClr val="FFC000"/>
                </a:solidFill>
              </a:rPr>
              <a:t>	 </a:t>
            </a:r>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cover</a:t>
            </a:r>
            <a:r>
              <a:rPr lang="mr-IN" sz="1600" dirty="0" smtClean="0">
                <a:solidFill>
                  <a:srgbClr val="FFC000"/>
                </a:solidFill>
              </a:rPr>
              <a:t>"</a:t>
            </a:r>
            <a:r>
              <a:rPr lang="mr-IN" sz="1600" dirty="0" smtClean="0">
                <a:solidFill>
                  <a:srgbClr val="00B0F0"/>
                </a:solidFill>
              </a:rPr>
              <a:t>:</a:t>
            </a:r>
            <a:r>
              <a:rPr lang="mr-IN" sz="1600" dirty="0" smtClean="0"/>
              <a:t> </a:t>
            </a:r>
            <a:r>
              <a:rPr lang="mr-IN" sz="1600" dirty="0"/>
              <a:t>{</a:t>
            </a:r>
            <a:endParaRPr lang="en-US" sz="1600" dirty="0"/>
          </a:p>
          <a:p>
            <a:pPr lvl="1" indent="228600"/>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collection</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smtClean="0">
                <a:solidFill>
                  <a:srgbClr val="00B050"/>
                </a:solidFill>
              </a:rPr>
              <a:t>file"</a:t>
            </a:r>
            <a:r>
              <a:rPr lang="en-US" sz="1600" dirty="0" smtClean="0">
                <a:solidFill>
                  <a:schemeClr val="tx1"/>
                </a:solidFill>
              </a:rPr>
              <a:t>,</a:t>
            </a:r>
            <a:endParaRPr lang="en-US" sz="1600" dirty="0">
              <a:solidFill>
                <a:schemeClr val="tx1"/>
              </a:solidFill>
            </a:endParaRPr>
          </a:p>
          <a:p>
            <a:pPr indent="228600"/>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via</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smtClean="0">
                <a:solidFill>
                  <a:srgbClr val="00B050"/>
                </a:solidFill>
              </a:rPr>
              <a:t>related"</a:t>
            </a:r>
            <a:r>
              <a:rPr lang="en-US" sz="1600" dirty="0" smtClean="0">
                <a:solidFill>
                  <a:schemeClr val="tx1"/>
                </a:solidFill>
              </a:rPr>
              <a:t>,</a:t>
            </a:r>
          </a:p>
          <a:p>
            <a:pPr indent="228600"/>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plugin</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smtClean="0">
                <a:solidFill>
                  <a:srgbClr val="00B050"/>
                </a:solidFill>
              </a:rPr>
              <a:t>upload"</a:t>
            </a:r>
            <a:endParaRPr lang="en-US" sz="1600" dirty="0" smtClean="0">
              <a:solidFill>
                <a:schemeClr val="tx1"/>
              </a:solidFill>
            </a:endParaRPr>
          </a:p>
          <a:p>
            <a:pPr indent="228600"/>
            <a:r>
              <a:rPr lang="en-US" sz="1600" dirty="0">
                <a:solidFill>
                  <a:schemeClr val="tx1"/>
                </a:solidFill>
              </a:rPr>
              <a:t>	   </a:t>
            </a:r>
            <a:r>
              <a:rPr lang="mr-IN" sz="1600" dirty="0" smtClean="0"/>
              <a:t>}</a:t>
            </a:r>
            <a:r>
              <a:rPr lang="en-US" sz="1600" dirty="0" smtClean="0"/>
              <a:t>,</a:t>
            </a:r>
          </a:p>
          <a:p>
            <a:pPr indent="228600"/>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name</a:t>
            </a:r>
            <a:r>
              <a:rPr lang="mr-IN" sz="1600" dirty="0" smtClean="0">
                <a:solidFill>
                  <a:srgbClr val="FFC000"/>
                </a:solidFill>
              </a:rPr>
              <a:t>"</a:t>
            </a:r>
            <a:r>
              <a:rPr lang="mr-IN" sz="1600" dirty="0" smtClean="0">
                <a:solidFill>
                  <a:srgbClr val="00B0F0"/>
                </a:solidFill>
              </a:rPr>
              <a:t>:</a:t>
            </a:r>
            <a:r>
              <a:rPr lang="mr-IN" sz="1600" dirty="0" smtClean="0"/>
              <a:t> </a:t>
            </a:r>
            <a:r>
              <a:rPr lang="mr-IN" sz="1600" dirty="0"/>
              <a:t>{</a:t>
            </a:r>
            <a:endParaRPr lang="en-US" sz="1600" dirty="0"/>
          </a:p>
          <a:p>
            <a:pPr lvl="1" indent="228600"/>
            <a:r>
              <a:rPr lang="en-US" sz="1600" dirty="0">
                <a:solidFill>
                  <a:srgbClr val="FFC000"/>
                </a:solidFill>
              </a:rPr>
              <a:t> </a:t>
            </a:r>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default</a:t>
            </a:r>
            <a:r>
              <a:rPr lang="mr-IN" sz="1600" dirty="0" smtClean="0">
                <a:solidFill>
                  <a:srgbClr val="FFC000"/>
                </a:solidFill>
              </a:rPr>
              <a:t>"</a:t>
            </a:r>
            <a:r>
              <a:rPr lang="mr-IN" sz="1600" dirty="0" smtClean="0">
                <a:solidFill>
                  <a:srgbClr val="00B0F0"/>
                </a:solidFill>
              </a:rPr>
              <a:t>:</a:t>
            </a:r>
            <a:r>
              <a:rPr lang="mr-IN" sz="1600" dirty="0" smtClean="0"/>
              <a:t> </a:t>
            </a:r>
            <a:r>
              <a:rPr lang="en-US" sz="1600" dirty="0" smtClean="0">
                <a:solidFill>
                  <a:srgbClr val="00B050"/>
                </a:solidFill>
              </a:rPr>
              <a:t>""</a:t>
            </a:r>
            <a:r>
              <a:rPr lang="en-US" sz="1600" dirty="0" smtClean="0">
                <a:solidFill>
                  <a:schemeClr val="tx1"/>
                </a:solidFill>
              </a:rPr>
              <a:t>,</a:t>
            </a:r>
            <a:endParaRPr lang="en-US" sz="1600" dirty="0">
              <a:solidFill>
                <a:schemeClr val="tx1"/>
              </a:solidFill>
            </a:endParaRPr>
          </a:p>
          <a:p>
            <a:pPr indent="228600"/>
            <a:r>
              <a:rPr lang="en-US" sz="1600" dirty="0">
                <a:solidFill>
                  <a:srgbClr val="FFC000"/>
                </a:solidFill>
              </a:rPr>
              <a:t> 	 </a:t>
            </a:r>
            <a:r>
              <a:rPr lang="en-US" sz="1600" dirty="0" smtClean="0">
                <a:solidFill>
                  <a:srgbClr val="FFC000"/>
                </a:solidFill>
              </a:rPr>
              <a:t>     </a:t>
            </a:r>
            <a:r>
              <a:rPr lang="mr-IN" sz="1600" dirty="0" smtClean="0">
                <a:solidFill>
                  <a:srgbClr val="FFC000"/>
                </a:solidFill>
              </a:rPr>
              <a:t>"</a:t>
            </a:r>
            <a:r>
              <a:rPr lang="en-US" sz="1600" dirty="0" smtClean="0">
                <a:solidFill>
                  <a:srgbClr val="FFC000"/>
                </a:solidFill>
              </a:rPr>
              <a:t>type</a:t>
            </a:r>
            <a:r>
              <a:rPr lang="mr-IN" sz="1600" dirty="0" smtClean="0">
                <a:solidFill>
                  <a:srgbClr val="FFC000"/>
                </a:solidFill>
              </a:rPr>
              <a:t>"</a:t>
            </a:r>
            <a:r>
              <a:rPr lang="mr-IN" sz="1600" dirty="0" smtClean="0">
                <a:solidFill>
                  <a:srgbClr val="00B0F0"/>
                </a:solidFill>
              </a:rPr>
              <a:t>:</a:t>
            </a:r>
            <a:r>
              <a:rPr lang="mr-IN" sz="1600" dirty="0" smtClean="0"/>
              <a:t> </a:t>
            </a:r>
            <a:r>
              <a:rPr lang="en-US" sz="1600" dirty="0">
                <a:solidFill>
                  <a:srgbClr val="00B050"/>
                </a:solidFill>
              </a:rPr>
              <a:t>"</a:t>
            </a:r>
            <a:r>
              <a:rPr lang="en-US" sz="1600" dirty="0" smtClean="0">
                <a:solidFill>
                  <a:srgbClr val="00B050"/>
                </a:solidFill>
              </a:rPr>
              <a:t>string</a:t>
            </a:r>
            <a:r>
              <a:rPr lang="en-US" sz="1600" dirty="0">
                <a:solidFill>
                  <a:srgbClr val="00B050"/>
                </a:solidFill>
              </a:rPr>
              <a:t>"</a:t>
            </a:r>
            <a:endParaRPr lang="en-US" sz="1600" dirty="0" smtClean="0">
              <a:solidFill>
                <a:srgbClr val="00B050"/>
              </a:solidFill>
            </a:endParaRPr>
          </a:p>
          <a:p>
            <a:pPr indent="228600"/>
            <a:r>
              <a:rPr lang="en-US" sz="1600" dirty="0">
                <a:solidFill>
                  <a:schemeClr val="tx1"/>
                </a:solidFill>
              </a:rPr>
              <a:t>	   </a:t>
            </a:r>
            <a:r>
              <a:rPr lang="mr-IN" sz="1600" dirty="0"/>
              <a:t>}</a:t>
            </a:r>
            <a:endParaRPr lang="en-US" sz="1600" dirty="0">
              <a:solidFill>
                <a:srgbClr val="00B050"/>
              </a:solidFill>
            </a:endParaRPr>
          </a:p>
          <a:p>
            <a:pPr indent="228600"/>
            <a:r>
              <a:rPr lang="en-US" sz="1600" dirty="0">
                <a:solidFill>
                  <a:srgbClr val="00B050"/>
                </a:solidFill>
              </a:rPr>
              <a:t>	</a:t>
            </a:r>
            <a:r>
              <a:rPr lang="mr-IN" sz="1600" dirty="0"/>
              <a:t>}</a:t>
            </a:r>
            <a:endParaRPr lang="en-US" sz="1600" dirty="0" smtClean="0">
              <a:solidFill>
                <a:srgbClr val="00B050"/>
              </a:solidFill>
            </a:endParaRPr>
          </a:p>
          <a:p>
            <a:pPr indent="228600"/>
            <a:r>
              <a:rPr lang="en-US" sz="1600" dirty="0">
                <a:solidFill>
                  <a:srgbClr val="00B050"/>
                </a:solidFill>
              </a:rPr>
              <a:t> </a:t>
            </a:r>
            <a:r>
              <a:rPr lang="en-US" sz="1600" dirty="0" smtClean="0">
                <a:solidFill>
                  <a:srgbClr val="00B050"/>
                </a:solidFill>
              </a:rPr>
              <a:t>  </a:t>
            </a:r>
            <a:r>
              <a:rPr lang="en-US" sz="1600" dirty="0" smtClean="0">
                <a:solidFill>
                  <a:schemeClr val="tx1"/>
                </a:solidFill>
              </a:rPr>
              <a:t>]</a:t>
            </a:r>
          </a:p>
          <a:p>
            <a:pPr indent="228600"/>
            <a:r>
              <a:rPr lang="mr-IN" sz="1600" dirty="0" smtClean="0"/>
              <a:t>}</a:t>
            </a:r>
            <a:endParaRPr lang="en-US" sz="1600" dirty="0"/>
          </a:p>
        </p:txBody>
      </p:sp>
    </p:spTree>
    <p:extLst>
      <p:ext uri="{BB962C8B-B14F-4D97-AF65-F5344CB8AC3E}">
        <p14:creationId xmlns:p14="http://schemas.microsoft.com/office/powerpoint/2010/main" val="1244359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38239"/>
            <a:ext cx="9905998" cy="1478570"/>
          </a:xfrm>
        </p:spPr>
        <p:txBody>
          <a:bodyPr>
            <a:normAutofit/>
          </a:bodyPr>
          <a:lstStyle/>
          <a:p>
            <a:pPr algn="ctr"/>
            <a:r>
              <a:rPr lang="en-US" sz="7200" b="1" dirty="0" smtClean="0">
                <a:latin typeface="PT Sans Caption" charset="-52"/>
                <a:ea typeface="PT Sans Caption" charset="-52"/>
                <a:cs typeface="PT Sans Caption" charset="-52"/>
              </a:rPr>
              <a:t>Thank you</a:t>
            </a:r>
            <a:endParaRPr lang="en-US" sz="7200" b="1" dirty="0">
              <a:latin typeface="PT Sans Caption" charset="-52"/>
              <a:ea typeface="PT Sans Caption" charset="-52"/>
              <a:cs typeface="PT Sans Caption" charset="-52"/>
            </a:endParaRPr>
          </a:p>
        </p:txBody>
      </p:sp>
    </p:spTree>
    <p:extLst>
      <p:ext uri="{BB962C8B-B14F-4D97-AF65-F5344CB8AC3E}">
        <p14:creationId xmlns:p14="http://schemas.microsoft.com/office/powerpoint/2010/main" val="1873324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4800" b="1" cap="none" dirty="0" smtClean="0">
                <a:latin typeface="PT Sans Caption" charset="-52"/>
                <a:ea typeface="PT Sans Caption" charset="-52"/>
                <a:cs typeface="PT Sans Caption" charset="-52"/>
              </a:rPr>
              <a:t>Content</a:t>
            </a:r>
            <a:endParaRPr lang="en-US" sz="4800" b="1" cap="none" dirty="0">
              <a:latin typeface="PT Sans Caption" charset="-52"/>
              <a:ea typeface="PT Sans Caption" charset="-52"/>
              <a:cs typeface="PT Sans Caption" charset="-52"/>
            </a:endParaRP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310767" y="1604591"/>
            <a:ext cx="3367686" cy="3541715"/>
          </a:xfrm>
        </p:spPr>
      </p:pic>
      <p:sp>
        <p:nvSpPr>
          <p:cNvPr id="4" name="Text Placeholder 3"/>
          <p:cNvSpPr>
            <a:spLocks noGrp="1"/>
          </p:cNvSpPr>
          <p:nvPr>
            <p:ph type="body" sz="half" idx="2"/>
          </p:nvPr>
        </p:nvSpPr>
        <p:spPr>
          <a:xfrm>
            <a:off x="1146705" y="1939331"/>
            <a:ext cx="3856037" cy="4501661"/>
          </a:xfrm>
        </p:spPr>
        <p:txBody>
          <a:bodyPr>
            <a:normAutofit/>
          </a:bodyPr>
          <a:lstStyle/>
          <a:p>
            <a:pPr marL="285750" indent="-285750">
              <a:buFontTx/>
              <a:buChar char="-"/>
            </a:pPr>
            <a:r>
              <a:rPr lang="en-US" sz="3200" dirty="0" smtClean="0">
                <a:latin typeface="PT Sans Caption" charset="-52"/>
                <a:ea typeface="PT Sans Caption" charset="-52"/>
                <a:cs typeface="PT Sans Caption" charset="-52"/>
              </a:rPr>
              <a:t>Headless CMS</a:t>
            </a:r>
          </a:p>
          <a:p>
            <a:pPr marL="285750" indent="-285750">
              <a:buFontTx/>
              <a:buChar char="-"/>
            </a:pPr>
            <a:r>
              <a:rPr lang="en-US" sz="3200" dirty="0" smtClean="0">
                <a:latin typeface="PT Sans Caption" charset="-52"/>
                <a:ea typeface="PT Sans Caption" charset="-52"/>
                <a:cs typeface="PT Sans Caption" charset="-52"/>
              </a:rPr>
              <a:t>What is </a:t>
            </a:r>
            <a:r>
              <a:rPr lang="en-US" sz="3200" dirty="0" err="1" smtClean="0">
                <a:latin typeface="PT Sans Caption" charset="-52"/>
                <a:ea typeface="PT Sans Caption" charset="-52"/>
                <a:cs typeface="PT Sans Caption" charset="-52"/>
              </a:rPr>
              <a:t>Strapi</a:t>
            </a:r>
            <a:r>
              <a:rPr lang="en-US" sz="3200" dirty="0" smtClean="0">
                <a:latin typeface="PT Sans Caption" charset="-52"/>
                <a:ea typeface="PT Sans Caption" charset="-52"/>
                <a:cs typeface="PT Sans Caption" charset="-52"/>
              </a:rPr>
              <a:t>?</a:t>
            </a:r>
          </a:p>
          <a:p>
            <a:pPr marL="285750" indent="-285750">
              <a:buFontTx/>
              <a:buChar char="-"/>
            </a:pPr>
            <a:r>
              <a:rPr lang="en-US" sz="3200" dirty="0" smtClean="0">
                <a:latin typeface="PT Sans Caption" charset="-52"/>
                <a:ea typeface="PT Sans Caption" charset="-52"/>
                <a:cs typeface="PT Sans Caption" charset="-52"/>
              </a:rPr>
              <a:t>Features</a:t>
            </a:r>
          </a:p>
          <a:p>
            <a:pPr marL="285750" indent="-285750">
              <a:buFontTx/>
              <a:buChar char="-"/>
            </a:pPr>
            <a:r>
              <a:rPr lang="en-US" sz="3200" dirty="0" smtClean="0">
                <a:latin typeface="PT Sans Caption" charset="-52"/>
                <a:ea typeface="PT Sans Caption" charset="-52"/>
                <a:cs typeface="PT Sans Caption" charset="-52"/>
              </a:rPr>
              <a:t>Getting Started</a:t>
            </a:r>
          </a:p>
          <a:p>
            <a:pPr marL="285750" indent="-285750">
              <a:buFontTx/>
              <a:buChar char="-"/>
            </a:pPr>
            <a:r>
              <a:rPr lang="en-US" sz="3200" dirty="0" smtClean="0">
                <a:latin typeface="PT Sans Caption" charset="-52"/>
                <a:ea typeface="PT Sans Caption" charset="-52"/>
                <a:cs typeface="PT Sans Caption" charset="-52"/>
              </a:rPr>
              <a:t>Configuration</a:t>
            </a:r>
          </a:p>
          <a:p>
            <a:pPr marL="285750" indent="-285750">
              <a:buFontTx/>
              <a:buChar char="-"/>
            </a:pPr>
            <a:r>
              <a:rPr lang="en-US" sz="3200" dirty="0" err="1" smtClean="0">
                <a:latin typeface="PT Sans Caption" charset="-52"/>
                <a:ea typeface="PT Sans Caption" charset="-52"/>
                <a:cs typeface="PT Sans Caption" charset="-52"/>
              </a:rPr>
              <a:t>Concenpts</a:t>
            </a:r>
            <a:endParaRPr lang="en-US" sz="3200" dirty="0">
              <a:latin typeface="PT Sans Caption" charset="-52"/>
              <a:ea typeface="PT Sans Caption" charset="-52"/>
              <a:cs typeface="PT Sans Caption" charset="-52"/>
            </a:endParaRPr>
          </a:p>
        </p:txBody>
      </p:sp>
    </p:spTree>
    <p:extLst>
      <p:ext uri="{BB962C8B-B14F-4D97-AF65-F5344CB8AC3E}">
        <p14:creationId xmlns:p14="http://schemas.microsoft.com/office/powerpoint/2010/main" val="8112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smtClean="0">
                <a:latin typeface="PT Sans Caption" charset="-52"/>
                <a:ea typeface="PT Sans Caption" charset="-52"/>
                <a:cs typeface="PT Sans Caption" charset="-52"/>
              </a:rPr>
              <a:t>1. Headless CMS</a:t>
            </a:r>
            <a:endParaRPr lang="en-US" sz="4800" b="1" cap="none" dirty="0">
              <a:latin typeface="PT Sans Caption" charset="-52"/>
              <a:ea typeface="PT Sans Caption" charset="-52"/>
              <a:cs typeface="PT Sans Caption" charset="-52"/>
            </a:endParaRPr>
          </a:p>
        </p:txBody>
      </p:sp>
      <p:sp>
        <p:nvSpPr>
          <p:cNvPr id="3" name="Vertical Text Placeholder 2"/>
          <p:cNvSpPr>
            <a:spLocks noGrp="1"/>
          </p:cNvSpPr>
          <p:nvPr>
            <p:ph type="body" orient="vert" idx="1"/>
          </p:nvPr>
        </p:nvSpPr>
        <p:spPr>
          <a:xfrm>
            <a:off x="1141412" y="1864476"/>
            <a:ext cx="9905999" cy="4218689"/>
          </a:xfrm>
        </p:spPr>
        <p:txBody>
          <a:bodyPr vert="horz">
            <a:noAutofit/>
          </a:bodyPr>
          <a:lstStyle/>
          <a:p>
            <a:pPr marL="0" indent="0">
              <a:buNone/>
            </a:pPr>
            <a:r>
              <a:rPr lang="en-US" dirty="0">
                <a:latin typeface="PT Sans Caption" charset="-52"/>
                <a:ea typeface="PT Sans Caption" charset="-52"/>
                <a:cs typeface="PT Sans Caption" charset="-52"/>
              </a:rPr>
              <a:t>A </a:t>
            </a:r>
            <a:r>
              <a:rPr lang="en-US" b="1" dirty="0" smtClean="0">
                <a:latin typeface="PT Sans Caption" charset="-52"/>
                <a:ea typeface="PT Sans Caption" charset="-52"/>
                <a:cs typeface="PT Sans Caption" charset="-52"/>
              </a:rPr>
              <a:t>Headless </a:t>
            </a:r>
            <a:r>
              <a:rPr lang="en-US" b="1" dirty="0">
                <a:latin typeface="PT Sans Caption" charset="-52"/>
                <a:ea typeface="PT Sans Caption" charset="-52"/>
                <a:cs typeface="PT Sans Caption" charset="-52"/>
              </a:rPr>
              <a:t>CMS </a:t>
            </a:r>
            <a:r>
              <a:rPr lang="en-US" dirty="0">
                <a:latin typeface="PT Sans Caption" charset="-52"/>
                <a:ea typeface="PT Sans Caption" charset="-52"/>
                <a:cs typeface="PT Sans Caption" charset="-52"/>
              </a:rPr>
              <a:t>is a back-end only content management system (CMS) built from the ground up as a content repository that makes content accessible via a RESTful API for display on any device.</a:t>
            </a:r>
          </a:p>
          <a:p>
            <a:pPr marL="0" indent="0">
              <a:buNone/>
            </a:pPr>
            <a:r>
              <a:rPr lang="en-US" dirty="0" smtClean="0">
                <a:latin typeface="PT Sans Caption" charset="-52"/>
                <a:ea typeface="PT Sans Caption" charset="-52"/>
                <a:cs typeface="PT Sans Caption" charset="-52"/>
              </a:rPr>
              <a:t>The </a:t>
            </a:r>
            <a:r>
              <a:rPr lang="en-US" dirty="0">
                <a:latin typeface="PT Sans Caption" charset="-52"/>
                <a:ea typeface="PT Sans Caption" charset="-52"/>
                <a:cs typeface="PT Sans Caption" charset="-52"/>
              </a:rPr>
              <a:t>term “headless” comes from the concept of chopping the “head” (the front end, i.e. the website) off the “body” (the back end, i.e. the content repository). A headless CMS remains with an interface to add content and a RESTful API (JSON, XML) to deliver content wherever you need </a:t>
            </a:r>
            <a:r>
              <a:rPr lang="en-US" dirty="0" smtClean="0">
                <a:latin typeface="PT Sans Caption" charset="-52"/>
                <a:ea typeface="PT Sans Caption" charset="-52"/>
                <a:cs typeface="PT Sans Caption" charset="-52"/>
              </a:rPr>
              <a:t>it.</a:t>
            </a:r>
            <a:endParaRPr lang="en-US" dirty="0">
              <a:latin typeface="PT Sans Caption" charset="-52"/>
              <a:ea typeface="PT Sans Caption" charset="-52"/>
              <a:cs typeface="PT Sans Caption" charset="-52"/>
            </a:endParaRPr>
          </a:p>
        </p:txBody>
      </p:sp>
    </p:spTree>
    <p:extLst>
      <p:ext uri="{BB962C8B-B14F-4D97-AF65-F5344CB8AC3E}">
        <p14:creationId xmlns:p14="http://schemas.microsoft.com/office/powerpoint/2010/main" val="1477529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smtClean="0">
                <a:latin typeface="PT Sans Caption" charset="-52"/>
                <a:ea typeface="PT Sans Caption" charset="-52"/>
                <a:cs typeface="PT Sans Caption" charset="-52"/>
              </a:rPr>
              <a:t>2. What is </a:t>
            </a:r>
            <a:r>
              <a:rPr lang="en-US" sz="4800" b="1" cap="none" dirty="0" err="1" smtClean="0">
                <a:latin typeface="PT Sans Caption" charset="-52"/>
                <a:ea typeface="PT Sans Caption" charset="-52"/>
                <a:cs typeface="PT Sans Caption" charset="-52"/>
              </a:rPr>
              <a:t>Strapi</a:t>
            </a:r>
            <a:r>
              <a:rPr lang="en-US" sz="4800" b="1" cap="none" dirty="0" smtClean="0">
                <a:latin typeface="PT Sans Caption" charset="-52"/>
                <a:ea typeface="PT Sans Caption" charset="-52"/>
                <a:cs typeface="PT Sans Caption" charset="-52"/>
              </a:rPr>
              <a:t>?</a:t>
            </a:r>
            <a:endParaRPr lang="en-US" sz="4800" b="1" cap="none" dirty="0">
              <a:latin typeface="PT Sans Caption" charset="-52"/>
              <a:ea typeface="PT Sans Caption" charset="-52"/>
              <a:cs typeface="PT Sans Caption" charset="-52"/>
            </a:endParaRPr>
          </a:p>
        </p:txBody>
      </p:sp>
      <p:sp>
        <p:nvSpPr>
          <p:cNvPr id="3" name="Vertical Text Placeholder 2"/>
          <p:cNvSpPr>
            <a:spLocks noGrp="1"/>
          </p:cNvSpPr>
          <p:nvPr>
            <p:ph type="body" orient="vert" idx="1"/>
          </p:nvPr>
        </p:nvSpPr>
        <p:spPr>
          <a:xfrm>
            <a:off x="1141412" y="1864476"/>
            <a:ext cx="9905999" cy="4218689"/>
          </a:xfrm>
        </p:spPr>
        <p:txBody>
          <a:bodyPr vert="horz">
            <a:noAutofit/>
          </a:bodyPr>
          <a:lstStyle/>
          <a:p>
            <a:pPr marL="0" indent="0">
              <a:buNone/>
            </a:pPr>
            <a:r>
              <a:rPr lang="en-US" dirty="0" err="1">
                <a:latin typeface="PT Sans Caption" charset="-52"/>
                <a:ea typeface="PT Sans Caption" charset="-52"/>
                <a:cs typeface="PT Sans Caption" charset="-52"/>
              </a:rPr>
              <a:t>Strapi</a:t>
            </a:r>
            <a:r>
              <a:rPr lang="en-US" dirty="0">
                <a:latin typeface="PT Sans Caption" charset="-52"/>
                <a:ea typeface="PT Sans Caption" charset="-52"/>
                <a:cs typeface="PT Sans Caption" charset="-52"/>
              </a:rPr>
              <a:t>, the most flexible open-source Headless CMS gives developers the freedom to use their favorite tools and frameworks while helping editors to easily manage their content and distribute anywhere. By making the admin panel and API easily customizable and extensible through a plugin system, </a:t>
            </a:r>
            <a:r>
              <a:rPr lang="en-US" dirty="0" err="1">
                <a:latin typeface="PT Sans Caption" charset="-52"/>
                <a:ea typeface="PT Sans Caption" charset="-52"/>
                <a:cs typeface="PT Sans Caption" charset="-52"/>
              </a:rPr>
              <a:t>Strapi</a:t>
            </a:r>
            <a:r>
              <a:rPr lang="en-US" dirty="0">
                <a:latin typeface="PT Sans Caption" charset="-52"/>
                <a:ea typeface="PT Sans Caption" charset="-52"/>
                <a:cs typeface="PT Sans Caption" charset="-52"/>
              </a:rPr>
              <a:t> enables the world’s largest companies to accelerate content delivery while building better digital experiences.</a:t>
            </a:r>
          </a:p>
        </p:txBody>
      </p:sp>
    </p:spTree>
    <p:extLst>
      <p:ext uri="{BB962C8B-B14F-4D97-AF65-F5344CB8AC3E}">
        <p14:creationId xmlns:p14="http://schemas.microsoft.com/office/powerpoint/2010/main" val="1125578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smtClean="0">
                <a:latin typeface="PT Sans Caption" charset="-52"/>
                <a:ea typeface="PT Sans Caption" charset="-52"/>
                <a:cs typeface="PT Sans Caption" charset="-52"/>
              </a:rPr>
              <a:t>3. Features</a:t>
            </a:r>
            <a:endParaRPr lang="en-US" sz="4800" b="1" cap="none" dirty="0">
              <a:latin typeface="PT Sans Caption" charset="-52"/>
              <a:ea typeface="PT Sans Caption" charset="-52"/>
              <a:cs typeface="PT Sans Caption" charset="-52"/>
            </a:endParaRPr>
          </a:p>
        </p:txBody>
      </p:sp>
      <p:sp>
        <p:nvSpPr>
          <p:cNvPr id="3" name="Vertical Text Placeholder 2"/>
          <p:cNvSpPr>
            <a:spLocks noGrp="1"/>
          </p:cNvSpPr>
          <p:nvPr>
            <p:ph type="body" orient="vert" idx="1"/>
          </p:nvPr>
        </p:nvSpPr>
        <p:spPr>
          <a:xfrm>
            <a:off x="1141412" y="1864476"/>
            <a:ext cx="9905999" cy="4218689"/>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Custom </a:t>
            </a:r>
            <a:r>
              <a:rPr lang="en-US" dirty="0">
                <a:latin typeface="PT Sans Caption" charset="-52"/>
                <a:ea typeface="PT Sans Caption" charset="-52"/>
                <a:cs typeface="PT Sans Caption" charset="-52"/>
              </a:rPr>
              <a:t>content structure</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With the admin panel of </a:t>
            </a:r>
            <a:r>
              <a:rPr lang="en-US" dirty="0" err="1">
                <a:latin typeface="PT Sans Caption" charset="-52"/>
                <a:ea typeface="PT Sans Caption" charset="-52"/>
                <a:cs typeface="PT Sans Caption" charset="-52"/>
              </a:rPr>
              <a:t>Strapi</a:t>
            </a:r>
            <a:r>
              <a:rPr lang="en-US" dirty="0">
                <a:latin typeface="PT Sans Caption" charset="-52"/>
                <a:ea typeface="PT Sans Caption" charset="-52"/>
                <a:cs typeface="PT Sans Caption" charset="-52"/>
              </a:rPr>
              <a:t>, </a:t>
            </a:r>
            <a:r>
              <a:rPr lang="en-US" dirty="0" smtClean="0">
                <a:latin typeface="PT Sans Caption" charset="-52"/>
                <a:ea typeface="PT Sans Caption" charset="-52"/>
                <a:cs typeface="PT Sans Caption" charset="-52"/>
              </a:rPr>
              <a:t>we can </a:t>
            </a:r>
            <a:r>
              <a:rPr lang="en-US" dirty="0">
                <a:latin typeface="PT Sans Caption" charset="-52"/>
                <a:ea typeface="PT Sans Caption" charset="-52"/>
                <a:cs typeface="PT Sans Caption" charset="-52"/>
              </a:rPr>
              <a:t>generate the admin panel in just a few clicks, and get </a:t>
            </a:r>
            <a:r>
              <a:rPr lang="en-US" dirty="0" smtClean="0">
                <a:latin typeface="PT Sans Caption" charset="-52"/>
                <a:ea typeface="PT Sans Caption" charset="-52"/>
                <a:cs typeface="PT Sans Caption" charset="-52"/>
              </a:rPr>
              <a:t>whole </a:t>
            </a:r>
            <a:r>
              <a:rPr lang="en-US" dirty="0">
                <a:latin typeface="PT Sans Caption" charset="-52"/>
                <a:ea typeface="PT Sans Caption" charset="-52"/>
                <a:cs typeface="PT Sans Caption" charset="-52"/>
              </a:rPr>
              <a:t>CMS setup in a few minutes</a:t>
            </a:r>
            <a:r>
              <a:rPr lang="en-US" dirty="0" smtClean="0">
                <a:latin typeface="PT Sans Caption" charset="-52"/>
                <a:ea typeface="PT Sans Caption" charset="-52"/>
                <a:cs typeface="PT Sans Caption" charset="-52"/>
              </a:rPr>
              <a:t>.</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smtClean="0">
                <a:latin typeface="PT Sans Caption" charset="-52"/>
                <a:ea typeface="PT Sans Caption" charset="-52"/>
                <a:cs typeface="PT Sans Caption" charset="-52"/>
              </a:rPr>
              <a:t>Manage content</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The </a:t>
            </a:r>
            <a:r>
              <a:rPr lang="en-US" dirty="0" err="1">
                <a:latin typeface="PT Sans Caption" charset="-52"/>
                <a:ea typeface="PT Sans Caption" charset="-52"/>
                <a:cs typeface="PT Sans Caption" charset="-52"/>
              </a:rPr>
              <a:t>Strapi's</a:t>
            </a:r>
            <a:r>
              <a:rPr lang="en-US" dirty="0">
                <a:latin typeface="PT Sans Caption" charset="-52"/>
                <a:ea typeface="PT Sans Caption" charset="-52"/>
                <a:cs typeface="PT Sans Caption" charset="-52"/>
              </a:rPr>
              <a:t> admin panel gives </a:t>
            </a:r>
            <a:r>
              <a:rPr lang="en-US" dirty="0" smtClean="0">
                <a:latin typeface="PT Sans Caption" charset="-52"/>
                <a:ea typeface="PT Sans Caption" charset="-52"/>
                <a:cs typeface="PT Sans Caption" charset="-52"/>
              </a:rPr>
              <a:t>an </a:t>
            </a:r>
            <a:r>
              <a:rPr lang="en-US" dirty="0">
                <a:latin typeface="PT Sans Caption" charset="-52"/>
                <a:ea typeface="PT Sans Caption" charset="-52"/>
                <a:cs typeface="PT Sans Caption" charset="-52"/>
              </a:rPr>
              <a:t>intuitive interface to create edit and delete </a:t>
            </a:r>
            <a:r>
              <a:rPr lang="en-US" dirty="0" smtClean="0">
                <a:latin typeface="PT Sans Caption" charset="-52"/>
                <a:ea typeface="PT Sans Caption" charset="-52"/>
                <a:cs typeface="PT Sans Caption" charset="-52"/>
              </a:rPr>
              <a:t>content.</a:t>
            </a:r>
          </a:p>
        </p:txBody>
      </p:sp>
    </p:spTree>
    <p:extLst>
      <p:ext uri="{BB962C8B-B14F-4D97-AF65-F5344CB8AC3E}">
        <p14:creationId xmlns:p14="http://schemas.microsoft.com/office/powerpoint/2010/main" val="190447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521060"/>
          </a:xfrm>
        </p:spPr>
        <p:txBody>
          <a:bodyPr vert="horz">
            <a:noAutofit/>
          </a:bodyPr>
          <a:lstStyle/>
          <a:p>
            <a:pPr marL="458788" indent="-458788">
              <a:buFont typeface="Wingdings" charset="2"/>
              <a:buChar char="v"/>
            </a:pPr>
            <a:r>
              <a:rPr lang="en-US" dirty="0">
                <a:latin typeface="PT Sans Caption" charset="-52"/>
                <a:ea typeface="PT Sans Caption" charset="-52"/>
                <a:cs typeface="PT Sans Caption" charset="-52"/>
              </a:rPr>
              <a:t>Developer-friendly </a:t>
            </a:r>
            <a:r>
              <a:rPr lang="en-US" dirty="0" smtClean="0">
                <a:latin typeface="PT Sans Caption" charset="-52"/>
                <a:ea typeface="PT Sans Caption" charset="-52"/>
                <a:cs typeface="PT Sans Caption" charset="-52"/>
              </a:rPr>
              <a:t>API</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err="1" smtClean="0">
                <a:latin typeface="PT Sans Caption" charset="-52"/>
                <a:ea typeface="PT Sans Caption" charset="-52"/>
                <a:cs typeface="PT Sans Caption" charset="-52"/>
              </a:rPr>
              <a:t>Strapi</a:t>
            </a:r>
            <a:r>
              <a:rPr lang="en-US" dirty="0" smtClean="0">
                <a:latin typeface="PT Sans Caption" charset="-52"/>
                <a:ea typeface="PT Sans Caption" charset="-52"/>
                <a:cs typeface="PT Sans Caption" charset="-52"/>
              </a:rPr>
              <a:t> </a:t>
            </a:r>
            <a:r>
              <a:rPr lang="en-US" dirty="0">
                <a:latin typeface="PT Sans Caption" charset="-52"/>
                <a:ea typeface="PT Sans Caption" charset="-52"/>
                <a:cs typeface="PT Sans Caption" charset="-52"/>
              </a:rPr>
              <a:t>provide </a:t>
            </a:r>
            <a:r>
              <a:rPr lang="en-US" dirty="0" smtClean="0">
                <a:latin typeface="PT Sans Caption" charset="-52"/>
                <a:ea typeface="PT Sans Caption" charset="-52"/>
                <a:cs typeface="PT Sans Caption" charset="-52"/>
              </a:rPr>
              <a:t>an </a:t>
            </a:r>
            <a:r>
              <a:rPr lang="en-US" dirty="0">
                <a:latin typeface="PT Sans Caption" charset="-52"/>
                <a:ea typeface="PT Sans Caption" charset="-52"/>
                <a:cs typeface="PT Sans Caption" charset="-52"/>
              </a:rPr>
              <a:t>API that match </a:t>
            </a:r>
            <a:r>
              <a:rPr lang="en-US" dirty="0" smtClean="0">
                <a:latin typeface="PT Sans Caption" charset="-52"/>
                <a:ea typeface="PT Sans Caption" charset="-52"/>
                <a:cs typeface="PT Sans Caption" charset="-52"/>
              </a:rPr>
              <a:t>our need</a:t>
            </a:r>
            <a:r>
              <a:rPr lang="en-US" dirty="0">
                <a:latin typeface="PT Sans Caption" charset="-52"/>
                <a:ea typeface="PT Sans Caption" charset="-52"/>
                <a:cs typeface="PT Sans Caption" charset="-52"/>
              </a:rPr>
              <a:t>. Fetch the data </a:t>
            </a:r>
            <a:r>
              <a:rPr lang="en-US" dirty="0" smtClean="0">
                <a:latin typeface="PT Sans Caption" charset="-52"/>
                <a:ea typeface="PT Sans Caption" charset="-52"/>
                <a:cs typeface="PT Sans Caption" charset="-52"/>
              </a:rPr>
              <a:t>we want </a:t>
            </a:r>
            <a:r>
              <a:rPr lang="en-US" dirty="0">
                <a:latin typeface="PT Sans Caption" charset="-52"/>
                <a:ea typeface="PT Sans Caption" charset="-52"/>
                <a:cs typeface="PT Sans Caption" charset="-52"/>
              </a:rPr>
              <a:t>via a REST API or via the </a:t>
            </a:r>
            <a:r>
              <a:rPr lang="en-US" dirty="0" err="1">
                <a:latin typeface="PT Sans Caption" charset="-52"/>
                <a:ea typeface="PT Sans Caption" charset="-52"/>
                <a:cs typeface="PT Sans Caption" charset="-52"/>
              </a:rPr>
              <a:t>GraphQL</a:t>
            </a:r>
            <a:r>
              <a:rPr lang="en-US" dirty="0">
                <a:latin typeface="PT Sans Caption" charset="-52"/>
                <a:ea typeface="PT Sans Caption" charset="-52"/>
                <a:cs typeface="PT Sans Caption" charset="-52"/>
              </a:rPr>
              <a:t> endpoint.</a:t>
            </a: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a:latin typeface="PT Sans Caption" charset="-52"/>
                <a:ea typeface="PT Sans Caption" charset="-52"/>
                <a:cs typeface="PT Sans Caption" charset="-52"/>
              </a:rPr>
              <a:t>Roles &amp; </a:t>
            </a:r>
            <a:r>
              <a:rPr lang="en-US" dirty="0" smtClean="0">
                <a:latin typeface="PT Sans Caption" charset="-52"/>
                <a:ea typeface="PT Sans Caption" charset="-52"/>
                <a:cs typeface="PT Sans Caption" charset="-52"/>
              </a:rPr>
              <a:t>Permissions</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A </a:t>
            </a:r>
            <a:r>
              <a:rPr lang="en-US" dirty="0">
                <a:latin typeface="PT Sans Caption" charset="-52"/>
                <a:ea typeface="PT Sans Caption" charset="-52"/>
                <a:cs typeface="PT Sans Caption" charset="-52"/>
              </a:rPr>
              <a:t>User system is built in </a:t>
            </a:r>
            <a:r>
              <a:rPr lang="en-US" dirty="0" err="1" smtClean="0">
                <a:latin typeface="PT Sans Caption" charset="-52"/>
                <a:ea typeface="PT Sans Caption" charset="-52"/>
                <a:cs typeface="PT Sans Caption" charset="-52"/>
              </a:rPr>
              <a:t>Strapi</a:t>
            </a:r>
            <a:r>
              <a:rPr lang="en-US" dirty="0" smtClean="0">
                <a:latin typeface="PT Sans Caption" charset="-52"/>
                <a:ea typeface="PT Sans Caption" charset="-52"/>
                <a:cs typeface="PT Sans Caption" charset="-52"/>
              </a:rPr>
              <a:t>, </a:t>
            </a:r>
            <a:r>
              <a:rPr lang="en-US" dirty="0">
                <a:latin typeface="PT Sans Caption" charset="-52"/>
                <a:ea typeface="PT Sans Caption" charset="-52"/>
                <a:cs typeface="PT Sans Caption" charset="-52"/>
              </a:rPr>
              <a:t>that let </a:t>
            </a:r>
            <a:r>
              <a:rPr lang="en-US" dirty="0" smtClean="0">
                <a:latin typeface="PT Sans Caption" charset="-52"/>
                <a:ea typeface="PT Sans Caption" charset="-52"/>
                <a:cs typeface="PT Sans Caption" charset="-52"/>
              </a:rPr>
              <a:t>us manage </a:t>
            </a:r>
            <a:r>
              <a:rPr lang="en-US" dirty="0">
                <a:latin typeface="PT Sans Caption" charset="-52"/>
                <a:ea typeface="PT Sans Caption" charset="-52"/>
                <a:cs typeface="PT Sans Caption" charset="-52"/>
              </a:rPr>
              <a:t>how can access to what</a:t>
            </a:r>
            <a:r>
              <a:rPr lang="en-US" dirty="0" smtClean="0">
                <a:latin typeface="PT Sans Caption" charset="-52"/>
                <a:ea typeface="PT Sans Caption" charset="-52"/>
                <a:cs typeface="PT Sans Caption" charset="-52"/>
              </a:rPr>
              <a:t>. </a:t>
            </a:r>
            <a:r>
              <a:rPr lang="en-US" dirty="0">
                <a:latin typeface="PT Sans Caption" charset="-52"/>
                <a:ea typeface="PT Sans Caption" charset="-52"/>
                <a:cs typeface="PT Sans Caption" charset="-52"/>
              </a:rPr>
              <a:t>It provides </a:t>
            </a:r>
            <a:r>
              <a:rPr lang="en-US" dirty="0" smtClean="0">
                <a:latin typeface="PT Sans Caption" charset="-52"/>
                <a:ea typeface="PT Sans Caption" charset="-52"/>
                <a:cs typeface="PT Sans Caption" charset="-52"/>
              </a:rPr>
              <a:t>secure </a:t>
            </a:r>
            <a:r>
              <a:rPr lang="en-US" dirty="0">
                <a:latin typeface="PT Sans Caption" charset="-52"/>
                <a:ea typeface="PT Sans Caption" charset="-52"/>
                <a:cs typeface="PT Sans Caption" charset="-52"/>
              </a:rPr>
              <a:t>and authorize access to </a:t>
            </a:r>
            <a:r>
              <a:rPr lang="en-US" dirty="0" smtClean="0">
                <a:latin typeface="PT Sans Caption" charset="-52"/>
                <a:ea typeface="PT Sans Caption" charset="-52"/>
                <a:cs typeface="PT Sans Caption" charset="-52"/>
              </a:rPr>
              <a:t>our </a:t>
            </a:r>
            <a:r>
              <a:rPr lang="en-US" dirty="0">
                <a:latin typeface="PT Sans Caption" charset="-52"/>
                <a:ea typeface="PT Sans Caption" charset="-52"/>
                <a:cs typeface="PT Sans Caption" charset="-52"/>
              </a:rPr>
              <a:t>API with JWT or providers</a:t>
            </a:r>
            <a:r>
              <a:rPr lang="en-US" dirty="0" smtClean="0">
                <a:latin typeface="PT Sans Caption" charset="-52"/>
                <a:ea typeface="PT Sans Caption" charset="-52"/>
                <a:cs typeface="PT Sans Caption" charset="-52"/>
              </a:rPr>
              <a:t>.</a:t>
            </a:r>
            <a:br>
              <a:rPr lang="en-US" dirty="0" smtClean="0">
                <a:latin typeface="PT Sans Caption" charset="-52"/>
                <a:ea typeface="PT Sans Caption" charset="-52"/>
                <a:cs typeface="PT Sans Caption" charset="-52"/>
              </a:rPr>
            </a:br>
            <a:endParaRPr lang="en-US" dirty="0">
              <a:latin typeface="PT Sans Caption" charset="-52"/>
              <a:ea typeface="PT Sans Caption" charset="-52"/>
              <a:cs typeface="PT Sans Caption" charset="-52"/>
            </a:endParaRPr>
          </a:p>
          <a:p>
            <a:pPr marL="458788" indent="-458788">
              <a:buFont typeface="Wingdings" charset="2"/>
              <a:buChar char="v"/>
            </a:pPr>
            <a:r>
              <a:rPr lang="en-US" dirty="0">
                <a:latin typeface="PT Sans Caption" charset="-52"/>
                <a:ea typeface="PT Sans Caption" charset="-52"/>
                <a:cs typeface="PT Sans Caption" charset="-52"/>
              </a:rPr>
              <a:t>Front-end </a:t>
            </a:r>
            <a:r>
              <a:rPr lang="en-US" dirty="0" smtClean="0">
                <a:latin typeface="PT Sans Caption" charset="-52"/>
                <a:ea typeface="PT Sans Caption" charset="-52"/>
                <a:cs typeface="PT Sans Caption" charset="-52"/>
              </a:rPr>
              <a:t>agnostic</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We can </a:t>
            </a:r>
            <a:r>
              <a:rPr lang="en-US" dirty="0" smtClean="0">
                <a:latin typeface="PT Sans Caption" charset="-52"/>
                <a:ea typeface="PT Sans Caption" charset="-52"/>
                <a:cs typeface="PT Sans Caption" charset="-52"/>
              </a:rPr>
              <a:t>connect </a:t>
            </a:r>
            <a:r>
              <a:rPr lang="en-US" dirty="0">
                <a:latin typeface="PT Sans Caption" charset="-52"/>
                <a:ea typeface="PT Sans Caption" charset="-52"/>
                <a:cs typeface="PT Sans Caption" charset="-52"/>
              </a:rPr>
              <a:t>to any client including React, Gatsby, </a:t>
            </a:r>
            <a:r>
              <a:rPr lang="en-US" dirty="0" err="1">
                <a:latin typeface="PT Sans Caption" charset="-52"/>
                <a:ea typeface="PT Sans Caption" charset="-52"/>
                <a:cs typeface="PT Sans Caption" charset="-52"/>
              </a:rPr>
              <a:t>Nuxt</a:t>
            </a:r>
            <a:r>
              <a:rPr lang="en-US" dirty="0">
                <a:latin typeface="PT Sans Caption" charset="-52"/>
                <a:ea typeface="PT Sans Caption" charset="-52"/>
                <a:cs typeface="PT Sans Caption" charset="-52"/>
              </a:rPr>
              <a:t> through the JavaScript SDK.</a:t>
            </a:r>
            <a:endParaRPr lang="en-US" dirty="0" smtClean="0">
              <a:latin typeface="PT Sans Caption" charset="-52"/>
              <a:ea typeface="PT Sans Caption" charset="-52"/>
              <a:cs typeface="PT Sans Caption" charset="-52"/>
            </a:endParaRPr>
          </a:p>
        </p:txBody>
      </p:sp>
    </p:spTree>
    <p:extLst>
      <p:ext uri="{BB962C8B-B14F-4D97-AF65-F5344CB8AC3E}">
        <p14:creationId xmlns:p14="http://schemas.microsoft.com/office/powerpoint/2010/main" val="83691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81830"/>
          </a:xfrm>
        </p:spPr>
        <p:txBody>
          <a:bodyPr vert="horz">
            <a:noAutofit/>
          </a:bodyPr>
          <a:lstStyle/>
          <a:p>
            <a:pPr marL="458788" indent="-458788">
              <a:buFont typeface="Wingdings" charset="2"/>
              <a:buChar char="v"/>
            </a:pPr>
            <a:r>
              <a:rPr lang="en-US" dirty="0" smtClean="0">
                <a:latin typeface="PT Sans Caption" charset="-52"/>
                <a:ea typeface="PT Sans Caption" charset="-52"/>
                <a:cs typeface="PT Sans Caption" charset="-52"/>
              </a:rPr>
              <a:t>Plug </a:t>
            </a:r>
            <a:r>
              <a:rPr lang="en-US" dirty="0">
                <a:latin typeface="PT Sans Caption" charset="-52"/>
                <a:ea typeface="PT Sans Caption" charset="-52"/>
                <a:cs typeface="PT Sans Caption" charset="-52"/>
              </a:rPr>
              <a:t>and Play </a:t>
            </a:r>
            <a:r>
              <a:rPr lang="en-US" dirty="0" smtClean="0">
                <a:latin typeface="PT Sans Caption" charset="-52"/>
                <a:ea typeface="PT Sans Caption" charset="-52"/>
                <a:cs typeface="PT Sans Caption" charset="-52"/>
              </a:rPr>
              <a:t>databases</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With </a:t>
            </a:r>
            <a:r>
              <a:rPr lang="en-US" dirty="0">
                <a:latin typeface="PT Sans Caption" charset="-52"/>
                <a:ea typeface="PT Sans Caption" charset="-52"/>
                <a:cs typeface="PT Sans Caption" charset="-52"/>
              </a:rPr>
              <a:t>SQLite, MongoDB, MySQL, Postgres support, </a:t>
            </a:r>
            <a:r>
              <a:rPr lang="en-US" dirty="0" smtClean="0">
                <a:latin typeface="PT Sans Caption" charset="-52"/>
                <a:ea typeface="PT Sans Caption" charset="-52"/>
                <a:cs typeface="PT Sans Caption" charset="-52"/>
              </a:rPr>
              <a:t>we can </a:t>
            </a:r>
            <a:r>
              <a:rPr lang="en-US" dirty="0">
                <a:latin typeface="PT Sans Caption" charset="-52"/>
                <a:ea typeface="PT Sans Caption" charset="-52"/>
                <a:cs typeface="PT Sans Caption" charset="-52"/>
              </a:rPr>
              <a:t>decide if </a:t>
            </a:r>
            <a:r>
              <a:rPr lang="en-US" dirty="0" smtClean="0">
                <a:latin typeface="PT Sans Caption" charset="-52"/>
                <a:ea typeface="PT Sans Caption" charset="-52"/>
                <a:cs typeface="PT Sans Caption" charset="-52"/>
              </a:rPr>
              <a:t>we </a:t>
            </a:r>
            <a:r>
              <a:rPr lang="en-US" dirty="0">
                <a:latin typeface="PT Sans Caption" charset="-52"/>
                <a:ea typeface="PT Sans Caption" charset="-52"/>
                <a:cs typeface="PT Sans Caption" charset="-52"/>
              </a:rPr>
              <a:t>need relational or non-relational database</a:t>
            </a:r>
            <a:r>
              <a:rPr lang="en-US" dirty="0" smtClean="0">
                <a:latin typeface="PT Sans Caption" charset="-52"/>
                <a:ea typeface="PT Sans Caption" charset="-52"/>
                <a:cs typeface="PT Sans Caption" charset="-52"/>
              </a:rPr>
              <a:t>.</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smtClean="0">
                <a:latin typeface="PT Sans Caption" charset="-52"/>
                <a:ea typeface="PT Sans Caption" charset="-52"/>
                <a:cs typeface="PT Sans Caption" charset="-52"/>
              </a:rPr>
              <a:t>Customization</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We </a:t>
            </a:r>
            <a:r>
              <a:rPr lang="en-US" dirty="0">
                <a:latin typeface="PT Sans Caption" charset="-52"/>
                <a:ea typeface="PT Sans Caption" charset="-52"/>
                <a:cs typeface="PT Sans Caption" charset="-52"/>
              </a:rPr>
              <a:t>can customize every single </a:t>
            </a:r>
            <a:r>
              <a:rPr lang="en-US" dirty="0" smtClean="0">
                <a:latin typeface="PT Sans Caption" charset="-52"/>
                <a:ea typeface="PT Sans Caption" charset="-52"/>
                <a:cs typeface="PT Sans Caption" charset="-52"/>
              </a:rPr>
              <a:t>piece </a:t>
            </a:r>
            <a:r>
              <a:rPr lang="en-US" dirty="0">
                <a:latin typeface="PT Sans Caption" charset="-52"/>
                <a:ea typeface="PT Sans Caption" charset="-52"/>
                <a:cs typeface="PT Sans Caption" charset="-52"/>
              </a:rPr>
              <a:t>of </a:t>
            </a:r>
            <a:r>
              <a:rPr lang="en-US" dirty="0" smtClean="0">
                <a:latin typeface="PT Sans Caption" charset="-52"/>
                <a:ea typeface="PT Sans Caption" charset="-52"/>
                <a:cs typeface="PT Sans Caption" charset="-52"/>
              </a:rPr>
              <a:t>the </a:t>
            </a:r>
            <a:r>
              <a:rPr lang="en-US" dirty="0">
                <a:latin typeface="PT Sans Caption" charset="-52"/>
                <a:ea typeface="PT Sans Caption" charset="-52"/>
                <a:cs typeface="PT Sans Caption" charset="-52"/>
              </a:rPr>
              <a:t>application. The architecture of </a:t>
            </a:r>
            <a:r>
              <a:rPr lang="en-US" dirty="0" err="1">
                <a:latin typeface="PT Sans Caption" charset="-52"/>
                <a:ea typeface="PT Sans Caption" charset="-52"/>
                <a:cs typeface="PT Sans Caption" charset="-52"/>
              </a:rPr>
              <a:t>Strapi</a:t>
            </a:r>
            <a:r>
              <a:rPr lang="en-US" dirty="0">
                <a:latin typeface="PT Sans Caption" charset="-52"/>
                <a:ea typeface="PT Sans Caption" charset="-52"/>
                <a:cs typeface="PT Sans Caption" charset="-52"/>
              </a:rPr>
              <a:t> let you customize your app to match your exact needs</a:t>
            </a:r>
            <a:r>
              <a:rPr lang="en-US" dirty="0" smtClean="0">
                <a:latin typeface="PT Sans Caption" charset="-52"/>
                <a:ea typeface="PT Sans Caption" charset="-52"/>
                <a:cs typeface="PT Sans Caption" charset="-52"/>
              </a:rPr>
              <a:t>.</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a:latin typeface="PT Sans Caption" charset="-52"/>
                <a:ea typeface="PT Sans Caption" charset="-52"/>
                <a:cs typeface="PT Sans Caption" charset="-52"/>
              </a:rPr>
              <a:t>Built-in Emailing</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By </a:t>
            </a:r>
            <a:r>
              <a:rPr lang="en-US" dirty="0">
                <a:latin typeface="PT Sans Caption" charset="-52"/>
                <a:ea typeface="PT Sans Caption" charset="-52"/>
                <a:cs typeface="PT Sans Caption" charset="-52"/>
              </a:rPr>
              <a:t>default, a SMTP server is installed on every generated project.</a:t>
            </a:r>
            <a:endParaRPr lang="en-US" dirty="0" smtClean="0">
              <a:latin typeface="PT Sans Caption" charset="-52"/>
              <a:ea typeface="PT Sans Caption" charset="-52"/>
              <a:cs typeface="PT Sans Caption" charset="-52"/>
            </a:endParaRPr>
          </a:p>
        </p:txBody>
      </p:sp>
    </p:spTree>
    <p:extLst>
      <p:ext uri="{BB962C8B-B14F-4D97-AF65-F5344CB8AC3E}">
        <p14:creationId xmlns:p14="http://schemas.microsoft.com/office/powerpoint/2010/main" val="873951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141412" y="688828"/>
            <a:ext cx="9905999" cy="5641633"/>
          </a:xfrm>
        </p:spPr>
        <p:txBody>
          <a:bodyPr vert="horz">
            <a:noAutofit/>
          </a:bodyPr>
          <a:lstStyle/>
          <a:p>
            <a:pPr marL="458788" indent="-458788">
              <a:buFont typeface="Wingdings" charset="2"/>
              <a:buChar char="v"/>
            </a:pPr>
            <a:r>
              <a:rPr lang="en-US" dirty="0">
                <a:latin typeface="PT Sans Caption" charset="-52"/>
                <a:ea typeface="PT Sans Caption" charset="-52"/>
                <a:cs typeface="PT Sans Caption" charset="-52"/>
              </a:rPr>
              <a:t>File </a:t>
            </a:r>
            <a:r>
              <a:rPr lang="en-US" dirty="0" smtClean="0">
                <a:latin typeface="PT Sans Caption" charset="-52"/>
                <a:ea typeface="PT Sans Caption" charset="-52"/>
                <a:cs typeface="PT Sans Caption" charset="-52"/>
              </a:rPr>
              <a:t>upload</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By default, file upload functionality is installed. We can upload </a:t>
            </a:r>
            <a:r>
              <a:rPr lang="en-US" dirty="0">
                <a:latin typeface="PT Sans Caption" charset="-52"/>
                <a:ea typeface="PT Sans Caption" charset="-52"/>
                <a:cs typeface="PT Sans Caption" charset="-52"/>
              </a:rPr>
              <a:t>of any kinds of files on </a:t>
            </a:r>
            <a:r>
              <a:rPr lang="en-US" dirty="0" smtClean="0">
                <a:latin typeface="PT Sans Caption" charset="-52"/>
                <a:ea typeface="PT Sans Caption" charset="-52"/>
                <a:cs typeface="PT Sans Caption" charset="-52"/>
              </a:rPr>
              <a:t>our </a:t>
            </a:r>
            <a:r>
              <a:rPr lang="en-US" dirty="0">
                <a:latin typeface="PT Sans Caption" charset="-52"/>
                <a:ea typeface="PT Sans Caption" charset="-52"/>
                <a:cs typeface="PT Sans Caption" charset="-52"/>
              </a:rPr>
              <a:t>server or external providers like AWS S3, </a:t>
            </a:r>
            <a:r>
              <a:rPr lang="en-US" dirty="0" err="1">
                <a:latin typeface="PT Sans Caption" charset="-52"/>
                <a:ea typeface="PT Sans Caption" charset="-52"/>
                <a:cs typeface="PT Sans Caption" charset="-52"/>
              </a:rPr>
              <a:t>Cloudfare</a:t>
            </a:r>
            <a:r>
              <a:rPr lang="en-US" dirty="0">
                <a:latin typeface="PT Sans Caption" charset="-52"/>
                <a:ea typeface="PT Sans Caption" charset="-52"/>
                <a:cs typeface="PT Sans Caption" charset="-52"/>
              </a:rPr>
              <a:t>, </a:t>
            </a:r>
            <a:r>
              <a:rPr lang="en-US" dirty="0" err="1">
                <a:latin typeface="PT Sans Caption" charset="-52"/>
                <a:ea typeface="PT Sans Caption" charset="-52"/>
                <a:cs typeface="PT Sans Caption" charset="-52"/>
              </a:rPr>
              <a:t>Cloudinary</a:t>
            </a:r>
            <a:r>
              <a:rPr lang="en-US" dirty="0">
                <a:latin typeface="PT Sans Caption" charset="-52"/>
                <a:ea typeface="PT Sans Caption" charset="-52"/>
                <a:cs typeface="PT Sans Caption" charset="-52"/>
              </a:rPr>
              <a:t> and more. </a:t>
            </a: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a:latin typeface="PT Sans Caption" charset="-52"/>
                <a:ea typeface="PT Sans Caption" charset="-52"/>
                <a:cs typeface="PT Sans Caption" charset="-52"/>
              </a:rPr>
              <a:t>Auto-generated </a:t>
            </a:r>
            <a:r>
              <a:rPr lang="en-US" dirty="0" smtClean="0">
                <a:latin typeface="PT Sans Caption" charset="-52"/>
                <a:ea typeface="PT Sans Caption" charset="-52"/>
                <a:cs typeface="PT Sans Caption" charset="-52"/>
              </a:rPr>
              <a:t>documentation</a:t>
            </a: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We </a:t>
            </a:r>
            <a:r>
              <a:rPr lang="en-US" dirty="0">
                <a:latin typeface="PT Sans Caption" charset="-52"/>
                <a:ea typeface="PT Sans Caption" charset="-52"/>
                <a:cs typeface="PT Sans Caption" charset="-52"/>
              </a:rPr>
              <a:t>can </a:t>
            </a:r>
            <a:r>
              <a:rPr lang="en-US" dirty="0" smtClean="0">
                <a:latin typeface="PT Sans Caption" charset="-52"/>
                <a:ea typeface="PT Sans Caption" charset="-52"/>
                <a:cs typeface="PT Sans Caption" charset="-52"/>
              </a:rPr>
              <a:t>write </a:t>
            </a:r>
            <a:r>
              <a:rPr lang="en-US" dirty="0">
                <a:latin typeface="PT Sans Caption" charset="-52"/>
                <a:ea typeface="PT Sans Caption" charset="-52"/>
                <a:cs typeface="PT Sans Caption" charset="-52"/>
              </a:rPr>
              <a:t>and maintain the documentation with a one-click integration</a:t>
            </a:r>
            <a:r>
              <a:rPr lang="en-US" dirty="0" smtClean="0">
                <a:latin typeface="PT Sans Caption" charset="-52"/>
                <a:ea typeface="PT Sans Caption" charset="-52"/>
                <a:cs typeface="PT Sans Caption" charset="-52"/>
              </a:rPr>
              <a:t>.</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458788" indent="-458788">
              <a:buFont typeface="Wingdings" charset="2"/>
              <a:buChar char="v"/>
            </a:pPr>
            <a:r>
              <a:rPr lang="en-US" dirty="0" smtClean="0">
                <a:latin typeface="PT Sans Caption" charset="-52"/>
                <a:ea typeface="PT Sans Caption" charset="-52"/>
                <a:cs typeface="PT Sans Caption" charset="-52"/>
              </a:rPr>
              <a:t>Multi language</a:t>
            </a:r>
            <a:br>
              <a:rPr lang="en-US" dirty="0" smtClean="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By default, multi language is enabled for every generated project.</a:t>
            </a:r>
          </a:p>
        </p:txBody>
      </p:sp>
    </p:spTree>
    <p:extLst>
      <p:ext uri="{BB962C8B-B14F-4D97-AF65-F5344CB8AC3E}">
        <p14:creationId xmlns:p14="http://schemas.microsoft.com/office/powerpoint/2010/main" val="1980992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a:latin typeface="PT Sans Caption" charset="-52"/>
                <a:ea typeface="PT Sans Caption" charset="-52"/>
                <a:cs typeface="PT Sans Caption" charset="-52"/>
              </a:rPr>
              <a:t>4</a:t>
            </a:r>
            <a:r>
              <a:rPr lang="en-US" sz="4800" b="1" cap="none" dirty="0" smtClean="0">
                <a:latin typeface="PT Sans Caption" charset="-52"/>
                <a:ea typeface="PT Sans Caption" charset="-52"/>
                <a:cs typeface="PT Sans Caption" charset="-52"/>
              </a:rPr>
              <a:t>. Getting Started</a:t>
            </a:r>
            <a:endParaRPr lang="en-US" sz="4800" b="1" cap="none" dirty="0">
              <a:latin typeface="PT Sans Caption" charset="-52"/>
              <a:ea typeface="PT Sans Caption" charset="-52"/>
              <a:cs typeface="PT Sans Caption" charset="-52"/>
            </a:endParaRPr>
          </a:p>
        </p:txBody>
      </p:sp>
      <p:sp>
        <p:nvSpPr>
          <p:cNvPr id="3" name="Vertical Text Placeholder 2"/>
          <p:cNvSpPr>
            <a:spLocks noGrp="1"/>
          </p:cNvSpPr>
          <p:nvPr>
            <p:ph type="body" orient="vert" idx="1"/>
          </p:nvPr>
        </p:nvSpPr>
        <p:spPr>
          <a:xfrm>
            <a:off x="1141412" y="1884580"/>
            <a:ext cx="9905999" cy="4626752"/>
          </a:xfrm>
        </p:spPr>
        <p:txBody>
          <a:bodyPr vert="horz">
            <a:noAutofit/>
          </a:bodyPr>
          <a:lstStyle/>
          <a:p>
            <a:pPr marL="519113" indent="-519113">
              <a:buFont typeface="Wingdings" charset="2"/>
              <a:buChar char="Ø"/>
            </a:pPr>
            <a:r>
              <a:rPr lang="en-US" dirty="0" smtClean="0">
                <a:latin typeface="PT Sans Caption" charset="-52"/>
                <a:ea typeface="PT Sans Caption" charset="-52"/>
                <a:cs typeface="PT Sans Caption" charset="-52"/>
              </a:rPr>
              <a:t>Install </a:t>
            </a:r>
            <a:r>
              <a:rPr lang="en-US" dirty="0" err="1" smtClean="0">
                <a:latin typeface="PT Sans Caption" charset="-52"/>
                <a:ea typeface="PT Sans Caption" charset="-52"/>
                <a:cs typeface="PT Sans Caption" charset="-52"/>
              </a:rPr>
              <a:t>Strapi</a:t>
            </a:r>
            <a:r>
              <a:rPr lang="en-US" dirty="0" smtClean="0">
                <a:latin typeface="PT Sans Caption" charset="-52"/>
                <a:ea typeface="PT Sans Caption" charset="-52"/>
                <a:cs typeface="PT Sans Caption" charset="-52"/>
              </a:rPr>
              <a:t> and Create a new project</a:t>
            </a:r>
            <a:br>
              <a:rPr lang="en-US" dirty="0" smtClean="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 yarn</a:t>
            </a:r>
            <a:br>
              <a:rPr lang="en-US" dirty="0" smtClean="0">
                <a:latin typeface="PT Sans Caption" charset="-52"/>
                <a:ea typeface="PT Sans Caption" charset="-52"/>
                <a:cs typeface="PT Sans Caption" charset="-52"/>
              </a:rPr>
            </a:br>
            <a:r>
              <a:rPr lang="en-US" dirty="0">
                <a:latin typeface="PT Sans Caption" charset="-52"/>
                <a:ea typeface="PT Sans Caption" charset="-52"/>
                <a:cs typeface="PT Sans Caption" charset="-52"/>
              </a:rPr>
              <a:t/>
            </a:r>
            <a:br>
              <a:rPr lang="en-US" dirty="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 </a:t>
            </a:r>
            <a:r>
              <a:rPr lang="en-US" dirty="0" err="1" smtClean="0">
                <a:latin typeface="PT Sans Caption" charset="-52"/>
                <a:ea typeface="PT Sans Caption" charset="-52"/>
                <a:cs typeface="PT Sans Caption" charset="-52"/>
              </a:rPr>
              <a:t>npx</a:t>
            </a: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r>
              <a:rPr lang="en-US" dirty="0" smtClean="0">
                <a:latin typeface="PT Sans Caption" charset="-52"/>
                <a:ea typeface="PT Sans Caption" charset="-52"/>
                <a:cs typeface="PT Sans Caption" charset="-52"/>
              </a:rPr>
              <a:t/>
            </a:r>
            <a:br>
              <a:rPr lang="en-US" dirty="0" smtClean="0">
                <a:latin typeface="PT Sans Caption" charset="-52"/>
                <a:ea typeface="PT Sans Caption" charset="-52"/>
                <a:cs typeface="PT Sans Caption" charset="-52"/>
              </a:rPr>
            </a:br>
            <a:endParaRPr lang="en-US" dirty="0" smtClean="0">
              <a:latin typeface="PT Sans Caption" charset="-52"/>
              <a:ea typeface="PT Sans Caption" charset="-52"/>
              <a:cs typeface="PT Sans Caption" charset="-52"/>
            </a:endParaRPr>
          </a:p>
          <a:p>
            <a:pPr marL="519113" indent="-519113">
              <a:buFont typeface="Wingdings" charset="2"/>
              <a:buChar char="Ø"/>
            </a:pPr>
            <a:r>
              <a:rPr lang="en-US" dirty="0" smtClean="0">
                <a:latin typeface="PT Sans Caption" charset="-52"/>
                <a:ea typeface="PT Sans Caption" charset="-52"/>
                <a:cs typeface="PT Sans Caption" charset="-52"/>
              </a:rPr>
              <a:t>Create an </a:t>
            </a:r>
            <a:r>
              <a:rPr lang="en-US" dirty="0">
                <a:latin typeface="PT Sans Caption" charset="-52"/>
                <a:ea typeface="PT Sans Caption" charset="-52"/>
                <a:cs typeface="PT Sans Caption" charset="-52"/>
              </a:rPr>
              <a:t>Administrator user</a:t>
            </a:r>
            <a:br>
              <a:rPr lang="en-US" dirty="0">
                <a:latin typeface="PT Sans Caption" charset="-52"/>
                <a:ea typeface="PT Sans Caption" charset="-52"/>
                <a:cs typeface="PT Sans Caption" charset="-52"/>
              </a:rPr>
            </a:br>
            <a:r>
              <a:rPr lang="en-US" dirty="0">
                <a:latin typeface="PT Sans Caption" charset="-52"/>
                <a:ea typeface="PT Sans Caption" charset="-52"/>
                <a:cs typeface="PT Sans Caption" charset="-52"/>
              </a:rPr>
              <a:t>Navigate to </a:t>
            </a:r>
            <a:r>
              <a:rPr lang="en-US" dirty="0">
                <a:latin typeface="PT Sans Caption" charset="-52"/>
                <a:ea typeface="PT Sans Caption" charset="-52"/>
                <a:cs typeface="PT Sans Caption" charset="-52"/>
                <a:hlinkClick r:id="rId2"/>
              </a:rPr>
              <a:t>http://</a:t>
            </a:r>
            <a:r>
              <a:rPr lang="en-US" dirty="0" smtClean="0">
                <a:latin typeface="PT Sans Caption" charset="-52"/>
                <a:ea typeface="PT Sans Caption" charset="-52"/>
                <a:cs typeface="PT Sans Caption" charset="-52"/>
                <a:hlinkClick r:id="rId2"/>
              </a:rPr>
              <a:t>localhost:1337/admin</a:t>
            </a:r>
            <a:r>
              <a:rPr lang="en-US" dirty="0" smtClean="0">
                <a:latin typeface="PT Sans Caption" charset="-52"/>
                <a:ea typeface="PT Sans Caption" charset="-52"/>
                <a:cs typeface="PT Sans Caption" charset="-52"/>
              </a:rPr>
              <a:t>. Complete the form and create the first Administrator user.</a:t>
            </a:r>
          </a:p>
        </p:txBody>
      </p:sp>
      <p:sp>
        <p:nvSpPr>
          <p:cNvPr id="5" name="Rounded Rectangle 4"/>
          <p:cNvSpPr/>
          <p:nvPr/>
        </p:nvSpPr>
        <p:spPr>
          <a:xfrm>
            <a:off x="2170444" y="2863782"/>
            <a:ext cx="7345345" cy="713433"/>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yarn create </a:t>
            </a:r>
            <a:r>
              <a:rPr lang="en-US" sz="2800" dirty="0" err="1">
                <a:solidFill>
                  <a:schemeClr val="tx1"/>
                </a:solidFill>
              </a:rPr>
              <a:t>strapi</a:t>
            </a:r>
            <a:r>
              <a:rPr lang="en-US" sz="2800" dirty="0">
                <a:solidFill>
                  <a:schemeClr val="tx1"/>
                </a:solidFill>
              </a:rPr>
              <a:t>-app my-project --</a:t>
            </a:r>
            <a:r>
              <a:rPr lang="en-US" sz="2800" dirty="0" err="1">
                <a:solidFill>
                  <a:schemeClr val="tx1"/>
                </a:solidFill>
              </a:rPr>
              <a:t>quickstart</a:t>
            </a:r>
            <a:endParaRPr lang="en-US" sz="2800" dirty="0">
              <a:solidFill>
                <a:schemeClr val="tx1"/>
              </a:solidFill>
            </a:endParaRPr>
          </a:p>
        </p:txBody>
      </p:sp>
      <p:sp>
        <p:nvSpPr>
          <p:cNvPr id="6" name="Rounded Rectangle 5"/>
          <p:cNvSpPr/>
          <p:nvPr/>
        </p:nvSpPr>
        <p:spPr>
          <a:xfrm>
            <a:off x="2172120" y="4161690"/>
            <a:ext cx="7345345" cy="713433"/>
          </a:xfrm>
          <a:prstGeom prst="round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rPr>
              <a:t>npx</a:t>
            </a:r>
            <a:r>
              <a:rPr lang="en-US" sz="2800" dirty="0">
                <a:solidFill>
                  <a:schemeClr val="tx1"/>
                </a:solidFill>
              </a:rPr>
              <a:t> create-</a:t>
            </a:r>
            <a:r>
              <a:rPr lang="en-US" sz="2800" dirty="0" err="1">
                <a:solidFill>
                  <a:schemeClr val="tx1"/>
                </a:solidFill>
              </a:rPr>
              <a:t>strapi</a:t>
            </a:r>
            <a:r>
              <a:rPr lang="en-US" sz="2800" dirty="0">
                <a:solidFill>
                  <a:schemeClr val="tx1"/>
                </a:solidFill>
              </a:rPr>
              <a:t>-app my-project --</a:t>
            </a:r>
            <a:r>
              <a:rPr lang="en-US" sz="2800" dirty="0" err="1">
                <a:solidFill>
                  <a:schemeClr val="tx1"/>
                </a:solidFill>
              </a:rPr>
              <a:t>quickstart</a:t>
            </a:r>
            <a:endParaRPr lang="en-US" sz="2800" dirty="0">
              <a:solidFill>
                <a:schemeClr val="tx1"/>
              </a:solidFill>
            </a:endParaRPr>
          </a:p>
        </p:txBody>
      </p:sp>
    </p:spTree>
    <p:extLst>
      <p:ext uri="{BB962C8B-B14F-4D97-AF65-F5344CB8AC3E}">
        <p14:creationId xmlns:p14="http://schemas.microsoft.com/office/powerpoint/2010/main" val="19108962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279</TotalTime>
  <Words>512</Words>
  <Application>Microsoft Macintosh PowerPoint</Application>
  <PresentationFormat>Widescreen</PresentationFormat>
  <Paragraphs>150</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Calibri</vt:lpstr>
      <vt:lpstr>Mangal</vt:lpstr>
      <vt:lpstr>PT Sans Caption</vt:lpstr>
      <vt:lpstr>Trebuchet MS</vt:lpstr>
      <vt:lpstr>Tw Cen MT</vt:lpstr>
      <vt:lpstr>Wingdings</vt:lpstr>
      <vt:lpstr>Arial</vt:lpstr>
      <vt:lpstr>Circuit</vt:lpstr>
      <vt:lpstr>Strapi (Headless CMS)</vt:lpstr>
      <vt:lpstr>Content</vt:lpstr>
      <vt:lpstr>1. Headless CMS</vt:lpstr>
      <vt:lpstr>2. What is Strapi?</vt:lpstr>
      <vt:lpstr>3. Features</vt:lpstr>
      <vt:lpstr>PowerPoint Presentation</vt:lpstr>
      <vt:lpstr>PowerPoint Presentation</vt:lpstr>
      <vt:lpstr>PowerPoint Presentation</vt:lpstr>
      <vt:lpstr>4. Getting Started</vt:lpstr>
      <vt:lpstr>5. Configuration</vt:lpstr>
      <vt:lpstr>PowerPoint Presentation</vt:lpstr>
      <vt:lpstr>PowerPoint Presentation</vt:lpstr>
      <vt:lpstr>PowerPoint Presentation</vt:lpstr>
      <vt:lpstr>PowerPoint Presentation</vt:lpstr>
      <vt:lpstr>6. Concepts</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29</cp:revision>
  <cp:lastPrinted>2020-11-17T07:05:06Z</cp:lastPrinted>
  <dcterms:created xsi:type="dcterms:W3CDTF">2020-03-14T18:17:00Z</dcterms:created>
  <dcterms:modified xsi:type="dcterms:W3CDTF">2020-11-17T07:09:19Z</dcterms:modified>
</cp:coreProperties>
</file>