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79" r:id="rId4"/>
    <p:sldId id="275" r:id="rId5"/>
    <p:sldId id="276" r:id="rId6"/>
    <p:sldId id="278" r:id="rId7"/>
    <p:sldId id="259" r:id="rId8"/>
    <p:sldId id="270" r:id="rId9"/>
    <p:sldId id="277" r:id="rId10"/>
    <p:sldId id="272" r:id="rId11"/>
    <p:sldId id="280" r:id="rId12"/>
    <p:sldId id="281" r:id="rId13"/>
    <p:sldId id="282" r:id="rId14"/>
    <p:sldId id="283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8/29/2020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8/29/2020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0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8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8/29/2020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8/29/2020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8/29/2020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057400"/>
          </a:xfrm>
        </p:spPr>
        <p:txBody>
          <a:bodyPr/>
          <a:lstStyle/>
          <a:p>
            <a:r>
              <a:rPr lang="en-US" dirty="0"/>
              <a:t>Cucumber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386" y="3657600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Development Cucumber-Based Test Automation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088D48B-3FB4-4FC5-8236-C32DD7BE199B}"/>
              </a:ext>
            </a:extLst>
          </p:cNvPr>
          <p:cNvSpPr txBox="1">
            <a:spLocks/>
          </p:cNvSpPr>
          <p:nvPr/>
        </p:nvSpPr>
        <p:spPr>
          <a:xfrm>
            <a:off x="1516386" y="6019800"/>
            <a:ext cx="3429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2020.09.05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522414" y="2362200"/>
            <a:ext cx="9448798" cy="2590800"/>
          </a:xfrm>
        </p:spPr>
        <p:txBody>
          <a:bodyPr/>
          <a:lstStyle/>
          <a:p>
            <a:r>
              <a:rPr lang="en-US" dirty="0"/>
              <a:t>Helpful to involve business team members who can’t easily read code</a:t>
            </a:r>
          </a:p>
          <a:p>
            <a:r>
              <a:rPr lang="en-US" dirty="0"/>
              <a:t>Cucumber focuses on end-user experience</a:t>
            </a:r>
          </a:p>
          <a:p>
            <a:r>
              <a:rPr lang="en-US" dirty="0"/>
              <a:t>Style of writing tests allow for easier reuse of code in the test</a:t>
            </a:r>
          </a:p>
          <a:p>
            <a:r>
              <a:rPr lang="en-US" dirty="0"/>
              <a:t>Write a human-readable user story, instead of writing your tests purely in code</a:t>
            </a:r>
          </a:p>
          <a:p>
            <a:r>
              <a:rPr lang="en-US" dirty="0"/>
              <a:t>Intuitive BDD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717508" y="2743200"/>
            <a:ext cx="9448798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Manual testing of all workflows, all fields and all negative scenarios is time and cost consuming</a:t>
            </a:r>
          </a:p>
          <a:p>
            <a:r>
              <a:rPr lang="en-US" dirty="0"/>
              <a:t>Automation does not require human intervention</a:t>
            </a:r>
          </a:p>
          <a:p>
            <a:r>
              <a:rPr lang="en-US" dirty="0"/>
              <a:t>Increases speed of test execution</a:t>
            </a:r>
          </a:p>
          <a:p>
            <a:r>
              <a:rPr lang="en-US" dirty="0"/>
              <a:t>Increate test coverage</a:t>
            </a:r>
          </a:p>
          <a:p>
            <a:r>
              <a:rPr lang="en-US" dirty="0"/>
              <a:t>Manual testing can become boring and hence error prone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10B55-99BA-418C-AEFA-3E8CD4D6A489}"/>
              </a:ext>
            </a:extLst>
          </p:cNvPr>
          <p:cNvSpPr txBox="1">
            <a:spLocks/>
          </p:cNvSpPr>
          <p:nvPr/>
        </p:nvSpPr>
        <p:spPr>
          <a:xfrm>
            <a:off x="1536362" y="2209800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Why automation?</a:t>
            </a:r>
          </a:p>
        </p:txBody>
      </p:sp>
    </p:spTree>
    <p:extLst>
      <p:ext uri="{BB962C8B-B14F-4D97-AF65-F5344CB8AC3E}">
        <p14:creationId xmlns:p14="http://schemas.microsoft.com/office/powerpoint/2010/main" val="17777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automation with cucumber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517127" y="2209800"/>
            <a:ext cx="9448798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Browser test automation with Selenium WebDriver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Selenium-WebDriver was developed to better support dynamic web pages where elements of a page may change without the page itself being reloaded. 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WebDriver’s goal is to supply a well-designed object-oriented API that provides improved support for modern advanced web-app testing problems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WebDriver is designed as a simple and more concise programming interface.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It drives the browser effectively.</a:t>
            </a:r>
          </a:p>
        </p:txBody>
      </p:sp>
    </p:spTree>
    <p:extLst>
      <p:ext uri="{BB962C8B-B14F-4D97-AF65-F5344CB8AC3E}">
        <p14:creationId xmlns:p14="http://schemas.microsoft.com/office/powerpoint/2010/main" val="11595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7AA6CD-99E6-4FBC-AF4A-C4C63F7A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5029200"/>
            <a:ext cx="8543925" cy="136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24F8A-25EC-4C8B-A2F5-93186ABD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685801"/>
            <a:ext cx="8503690" cy="3657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C0830F-FFE1-4B39-BE8B-FB60A99C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5" y="302418"/>
            <a:ext cx="4267200" cy="328613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rgbClr val="E83E8C"/>
                </a:solidFill>
                <a:latin typeface="Roboto Mono"/>
              </a:rPr>
              <a:t>c</a:t>
            </a:r>
            <a:r>
              <a:rPr lang="en-US" sz="2400" b="0" i="0" dirty="0" err="1">
                <a:solidFill>
                  <a:srgbClr val="E83E8C"/>
                </a:solidFill>
                <a:effectLst/>
                <a:latin typeface="Roboto Mono"/>
              </a:rPr>
              <a:t>reate_password_page.ts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51B9CB-4CAF-4B1E-858A-AA2D64956B01}"/>
              </a:ext>
            </a:extLst>
          </p:cNvPr>
          <p:cNvSpPr txBox="1">
            <a:spLocks/>
          </p:cNvSpPr>
          <p:nvPr/>
        </p:nvSpPr>
        <p:spPr>
          <a:xfrm>
            <a:off x="608012" y="4700587"/>
            <a:ext cx="4267200" cy="328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E83E8C"/>
                </a:solidFill>
                <a:latin typeface="Roboto Mono"/>
              </a:rPr>
              <a:t>step_definitions.ts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2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5E6DB-5FFC-4DCC-B85F-B72C2A7A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413" y="3086100"/>
            <a:ext cx="2285998" cy="6858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71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2414" y="2514600"/>
            <a:ext cx="5333998" cy="2895600"/>
          </a:xfrm>
        </p:spPr>
        <p:txBody>
          <a:bodyPr/>
          <a:lstStyle/>
          <a:p>
            <a:r>
              <a:rPr lang="en-US" dirty="0"/>
              <a:t>Concept</a:t>
            </a:r>
          </a:p>
          <a:p>
            <a:r>
              <a:rPr lang="en-US" dirty="0"/>
              <a:t>Gherkin Syntax</a:t>
            </a:r>
          </a:p>
          <a:p>
            <a:r>
              <a:rPr lang="en-US" dirty="0"/>
              <a:t>Cucumber Development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Test Automation</a:t>
            </a:r>
          </a:p>
          <a:p>
            <a:pPr lvl="1"/>
            <a:endParaRPr lang="en-US" dirty="0"/>
          </a:p>
          <a:p>
            <a:pPr marL="569913" lvl="2" indent="0">
              <a:buNone/>
            </a:pPr>
            <a:endParaRPr lang="en-US" dirty="0"/>
          </a:p>
          <a:p>
            <a:pPr marL="27908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- Cucumber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2414" y="2514600"/>
            <a:ext cx="5333998" cy="2895600"/>
          </a:xfrm>
        </p:spPr>
        <p:txBody>
          <a:bodyPr/>
          <a:lstStyle/>
          <a:p>
            <a:r>
              <a:rPr lang="en-US" dirty="0"/>
              <a:t>What is Cucumber?</a:t>
            </a:r>
          </a:p>
          <a:p>
            <a:pPr lvl="1"/>
            <a:r>
              <a:rPr lang="en-US" dirty="0"/>
              <a:t>Cucumber is a high-level testing framework that supports BDD (Behavior Driven Development)</a:t>
            </a:r>
          </a:p>
          <a:p>
            <a:pPr lvl="1"/>
            <a:r>
              <a:rPr lang="en-US" dirty="0"/>
              <a:t>Cucumber is a tool that executes plain-text functional descriptions as automated tests. Cucumber uses </a:t>
            </a:r>
            <a:r>
              <a:rPr lang="en-US" b="1" dirty="0"/>
              <a:t>Gherkin</a:t>
            </a:r>
            <a:r>
              <a:rPr lang="en-US" dirty="0"/>
              <a:t> language/rule.</a:t>
            </a:r>
          </a:p>
          <a:p>
            <a:pPr lvl="1"/>
            <a:r>
              <a:rPr lang="en-US" dirty="0"/>
              <a:t>Released stable version 3.1.2 on July 13, 2018</a:t>
            </a:r>
          </a:p>
          <a:p>
            <a:pPr lvl="1"/>
            <a:endParaRPr lang="en-US" dirty="0"/>
          </a:p>
          <a:p>
            <a:pPr marL="569913" lvl="2" indent="0">
              <a:buNone/>
            </a:pPr>
            <a:endParaRPr lang="en-US" dirty="0"/>
          </a:p>
          <a:p>
            <a:pPr marL="27908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58641-E4A6-4C6B-8921-420A8EE7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2616061"/>
            <a:ext cx="4384109" cy="2692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94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- Gherkin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724400"/>
          </a:xfrm>
        </p:spPr>
        <p:txBody>
          <a:bodyPr/>
          <a:lstStyle/>
          <a:p>
            <a:r>
              <a:rPr lang="en-US" dirty="0"/>
              <a:t>What is Gherkin?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Gherkin is a set of grammar rules that makes plain text structured enough for Cucumber to understand.</a:t>
            </a:r>
            <a:endParaRPr lang="en-US" dirty="0"/>
          </a:p>
          <a:p>
            <a:pPr lvl="1"/>
            <a:endParaRPr lang="en-US" dirty="0"/>
          </a:p>
          <a:p>
            <a:pPr marL="0" indent="0" algn="l">
              <a:buNone/>
            </a:pPr>
            <a:r>
              <a:rPr lang="en-US" dirty="0"/>
              <a:t>			Purposes:</a:t>
            </a:r>
            <a:endParaRPr lang="en-US" dirty="0">
              <a:solidFill>
                <a:srgbClr val="212529"/>
              </a:solidFill>
              <a:latin typeface="Open San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				- 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Open Sans"/>
              </a:rPr>
              <a:t>Unambiguous executable specification</a:t>
            </a: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212529"/>
                </a:solidFill>
                <a:effectLst/>
                <a:latin typeface="Open Sans"/>
              </a:rPr>
              <a:t>				- Automated testing using Cucumber</a:t>
            </a: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212529"/>
                </a:solidFill>
                <a:effectLst/>
                <a:latin typeface="Open Sans"/>
              </a:rPr>
              <a:t>				- Document how the system </a:t>
            </a:r>
            <a:r>
              <a:rPr lang="en-US" sz="1800" b="0" i="1" dirty="0">
                <a:solidFill>
                  <a:srgbClr val="212529"/>
                </a:solidFill>
                <a:effectLst/>
                <a:latin typeface="Open Sans"/>
              </a:rPr>
              <a:t>actually</a:t>
            </a:r>
            <a:r>
              <a:rPr lang="en-US" sz="1800" b="0" i="0" dirty="0">
                <a:solidFill>
                  <a:srgbClr val="212529"/>
                </a:solidFill>
                <a:effectLst/>
                <a:latin typeface="Open Sans"/>
              </a:rPr>
              <a:t> behaves</a:t>
            </a:r>
          </a:p>
          <a:p>
            <a:pPr marL="279082" lvl="1" indent="0">
              <a:buNone/>
            </a:pPr>
            <a:endParaRPr lang="en-US" dirty="0"/>
          </a:p>
          <a:p>
            <a:pPr marL="279082" lvl="1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69F1C3-09E4-479E-BCC2-D75FECCC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3352800"/>
            <a:ext cx="3352800" cy="284447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533B2E7-8718-4900-B12A-27FA314E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2" y="5562600"/>
            <a:ext cx="55626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Gherkin documents are stored in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.feature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 text files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59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-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Open Sans"/>
              </a:rPr>
              <a:t>Behaviour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-Driven Development (BDD)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724400"/>
          </a:xfrm>
        </p:spPr>
        <p:txBody>
          <a:bodyPr/>
          <a:lstStyle/>
          <a:p>
            <a:r>
              <a:rPr lang="en-US" dirty="0"/>
              <a:t>What is BDD?</a:t>
            </a:r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BDD is a way for software teams to work that closes the gap between business people and technical people</a:t>
            </a:r>
            <a:endParaRPr lang="en-US" dirty="0"/>
          </a:p>
          <a:p>
            <a:pPr lvl="1"/>
            <a:endParaRPr lang="en-US" dirty="0"/>
          </a:p>
          <a:p>
            <a:pPr marL="0" indent="0" algn="l">
              <a:buNone/>
            </a:pPr>
            <a:r>
              <a:rPr lang="en-US" dirty="0"/>
              <a:t>			</a:t>
            </a:r>
          </a:p>
          <a:p>
            <a:pPr marL="279082" lvl="1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2C0D8-CEEC-45F3-8D97-9E33A34D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3200400"/>
            <a:ext cx="3529995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7AEA8-4D87-445C-BA96-5DA090F096ED}"/>
              </a:ext>
            </a:extLst>
          </p:cNvPr>
          <p:cNvSpPr txBox="1"/>
          <p:nvPr/>
        </p:nvSpPr>
        <p:spPr>
          <a:xfrm>
            <a:off x="4265612" y="3276600"/>
            <a:ext cx="7162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000" dirty="0"/>
              <a:t>Essential process of BDD activity:</a:t>
            </a:r>
          </a:p>
          <a:p>
            <a:pPr marL="285750" indent="-285750" algn="l">
              <a:buFontTx/>
              <a:buChar char="-"/>
            </a:pP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Explore, discover and agree functionalities on the details of what’s expected to be done. </a:t>
            </a:r>
          </a:p>
          <a:p>
            <a:pPr marL="285750" indent="-285750" algn="l">
              <a:buFontTx/>
              <a:buChar char="-"/>
            </a:pP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Document those examples in a way that can be automated </a:t>
            </a:r>
          </a:p>
          <a:p>
            <a:pPr marL="285750" indent="-285750" algn="l">
              <a:buFontTx/>
              <a:buChar char="-"/>
            </a:pPr>
            <a:r>
              <a:rPr lang="en-US" dirty="0">
                <a:solidFill>
                  <a:srgbClr val="212529"/>
                </a:solidFill>
                <a:latin typeface="Open Sans"/>
              </a:rPr>
              <a:t>I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mplement the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Open Sans"/>
              </a:rPr>
              <a:t>behaviour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/>
              </a:rPr>
              <a:t> described by each documented</a:t>
            </a:r>
          </a:p>
        </p:txBody>
      </p:sp>
    </p:spTree>
    <p:extLst>
      <p:ext uri="{BB962C8B-B14F-4D97-AF65-F5344CB8AC3E}">
        <p14:creationId xmlns:p14="http://schemas.microsoft.com/office/powerpoint/2010/main" val="31424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Gherkin Syntax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0ACD5-4775-4A38-ABAF-3133DFED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2" y="1905000"/>
            <a:ext cx="9601200" cy="4191000"/>
          </a:xfrm>
        </p:spPr>
        <p:txBody>
          <a:bodyPr>
            <a:normAutofit lnSpcReduction="10000"/>
          </a:bodyPr>
          <a:lstStyle/>
          <a:p>
            <a:r>
              <a:rPr lang="en-US" i="0" dirty="0">
                <a:solidFill>
                  <a:srgbClr val="363636"/>
                </a:solidFill>
                <a:effectLst/>
                <a:latin typeface="Open Sans"/>
              </a:rPr>
              <a:t>Scenario</a:t>
            </a:r>
          </a:p>
          <a:p>
            <a:pPr marL="279082" lvl="1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/>
                <a:ea typeface="Open Sans"/>
              </a:rPr>
              <a:t>Scenario is a test case</a:t>
            </a:r>
          </a:p>
          <a:p>
            <a:pPr marL="279082" lvl="1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/>
                <a:ea typeface="Open Sans"/>
              </a:rPr>
              <a:t>Scenario many steps as you like, but we recommend you keep the number at 3-5 steps</a:t>
            </a:r>
            <a:endParaRPr lang="en-US" i="0" dirty="0">
              <a:solidFill>
                <a:srgbClr val="363636"/>
              </a:solidFill>
              <a:effectLst/>
              <a:latin typeface="Open Sans"/>
            </a:endParaRPr>
          </a:p>
          <a:p>
            <a:pPr marL="279082" lvl="1" indent="0">
              <a:buNone/>
            </a:pPr>
            <a:endParaRPr lang="en-US" i="0" dirty="0">
              <a:solidFill>
                <a:srgbClr val="363636"/>
              </a:solidFill>
              <a:effectLst/>
              <a:latin typeface="Open Sans"/>
            </a:endParaRPr>
          </a:p>
          <a:p>
            <a:r>
              <a:rPr lang="en-US" dirty="0">
                <a:solidFill>
                  <a:srgbClr val="363636"/>
                </a:solidFill>
                <a:latin typeface="Open Sans"/>
              </a:rPr>
              <a:t>Steps</a:t>
            </a:r>
          </a:p>
          <a:p>
            <a:pPr marL="279082" lvl="1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/>
                <a:ea typeface="Open Sans"/>
              </a:rPr>
              <a:t>Each step starts with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Given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,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When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,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Then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,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And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Open Sans"/>
                <a:ea typeface="Open Sans"/>
              </a:rPr>
              <a:t>, or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But</a:t>
            </a:r>
          </a:p>
          <a:p>
            <a:pPr marL="279082" lvl="1" indent="0"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	Given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are used to describe the initial context of the system</a:t>
            </a:r>
          </a:p>
          <a:p>
            <a:pPr marL="279082" lvl="1" indent="0">
              <a:buNone/>
            </a:pPr>
            <a:r>
              <a:rPr lang="en-US" altLang="en-US" sz="1400" dirty="0">
                <a:latin typeface="Open Sans"/>
                <a:ea typeface="Roboto Mono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When</a:t>
            </a:r>
            <a:r>
              <a:rPr lang="en-US" altLang="en-US" dirty="0">
                <a:latin typeface="Open Sans"/>
              </a:rPr>
              <a:t> are used to describe an event or an action</a:t>
            </a:r>
          </a:p>
          <a:p>
            <a:pPr marL="279082" lvl="1" indent="0"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	Then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are used to describe an expected outcome or result</a:t>
            </a:r>
          </a:p>
          <a:p>
            <a:pPr marL="279082" lvl="1" indent="0">
              <a:buNone/>
            </a:pPr>
            <a:r>
              <a:rPr lang="en-US" altLang="en-US" sz="1400" dirty="0">
                <a:latin typeface="Open Sans"/>
                <a:ea typeface="Roboto Mono"/>
              </a:rPr>
              <a:t>	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And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3E8C"/>
                </a:solidFill>
                <a:effectLst/>
                <a:latin typeface="Open Sans"/>
                <a:ea typeface="Roboto Mono"/>
              </a:rPr>
              <a:t>But</a:t>
            </a:r>
            <a:r>
              <a:rPr lang="en-US" altLang="en-US" sz="1400" dirty="0">
                <a:latin typeface="Open Sans"/>
              </a:rPr>
              <a:t> </a:t>
            </a:r>
            <a:r>
              <a:rPr lang="en-US" altLang="en-US" dirty="0">
                <a:latin typeface="Open Sans"/>
              </a:rPr>
              <a:t>are used as additional test constructs</a:t>
            </a:r>
          </a:p>
          <a:p>
            <a:r>
              <a:rPr lang="en-US" i="0" dirty="0">
                <a:solidFill>
                  <a:srgbClr val="363636"/>
                </a:solidFill>
                <a:effectLst/>
                <a:latin typeface="Open Sans"/>
              </a:rPr>
              <a:t>Background</a:t>
            </a:r>
          </a:p>
          <a:p>
            <a:pPr marL="279082" lvl="1" indent="0"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Open Sans"/>
                <a:ea typeface="Open Sans"/>
              </a:rPr>
              <a:t>Repeat steps in front of every scenarios</a:t>
            </a:r>
          </a:p>
          <a:p>
            <a:pPr marL="279082" lvl="1" indent="0"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297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Cucumber Development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40AD48-318A-4E17-BEED-9ECE1EA1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724400"/>
          </a:xfrm>
        </p:spPr>
        <p:txBody>
          <a:bodyPr/>
          <a:lstStyle/>
          <a:p>
            <a:r>
              <a:rPr lang="en-US" dirty="0"/>
              <a:t>Installation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Development process</a:t>
            </a:r>
          </a:p>
          <a:p>
            <a:endParaRPr lang="en-US" dirty="0"/>
          </a:p>
          <a:p>
            <a:r>
              <a:rPr lang="en-US" dirty="0"/>
              <a:t>Run</a:t>
            </a:r>
          </a:p>
          <a:p>
            <a:endParaRPr lang="en-US" dirty="0"/>
          </a:p>
          <a:p>
            <a:pPr marL="279082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94EB9-23E8-436B-A2E2-DE6CE76F2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2286000"/>
            <a:ext cx="3328800" cy="496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A7B5F-7D40-47CC-9A37-8C6B1A38F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813" y="2286000"/>
            <a:ext cx="4114800" cy="3392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51FE13-BE88-4712-BD1F-38F65869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012" y="4869527"/>
            <a:ext cx="3626289" cy="14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4453204" cy="609600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E83E8C"/>
                </a:solidFill>
                <a:effectLst/>
                <a:latin typeface="Roboto Mono"/>
              </a:rPr>
              <a:t>is_it_friday_yet.feature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ED2BC-31A7-4446-9786-3DC79D36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5" y="1368641"/>
            <a:ext cx="4204741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E39B5-A04F-4B36-AC00-8E3752CD3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12" y="1371600"/>
            <a:ext cx="6446246" cy="5334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8035DB-EBD0-487F-9809-3753762B0022}"/>
              </a:ext>
            </a:extLst>
          </p:cNvPr>
          <p:cNvSpPr txBox="1">
            <a:spLocks/>
          </p:cNvSpPr>
          <p:nvPr/>
        </p:nvSpPr>
        <p:spPr>
          <a:xfrm>
            <a:off x="5469907" y="304800"/>
            <a:ext cx="445320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83E8C"/>
                </a:solidFill>
                <a:latin typeface="Roboto Mono"/>
              </a:rPr>
              <a:t>step_definitions.js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4453204" cy="609600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E83E8C"/>
                </a:solidFill>
                <a:effectLst/>
                <a:latin typeface="Roboto Mono"/>
              </a:rPr>
              <a:t>is_it_friday_yet.feature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8035DB-EBD0-487F-9809-3753762B0022}"/>
              </a:ext>
            </a:extLst>
          </p:cNvPr>
          <p:cNvSpPr txBox="1">
            <a:spLocks/>
          </p:cNvSpPr>
          <p:nvPr/>
        </p:nvSpPr>
        <p:spPr>
          <a:xfrm>
            <a:off x="5469907" y="304800"/>
            <a:ext cx="445320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83E8C"/>
                </a:solidFill>
                <a:latin typeface="Roboto Mono"/>
              </a:rPr>
              <a:t>step_definitions.js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D258B-E550-4E11-B88B-81F3DCC3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914400"/>
            <a:ext cx="4484627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A91F5-68D5-47FE-9F58-4E4AFD7A5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012" y="914400"/>
            <a:ext cx="552470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142</TotalTime>
  <Words>530</Words>
  <Application>Microsoft Office PowerPoint</Application>
  <PresentationFormat>Custom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Roboto Mono</vt:lpstr>
      <vt:lpstr>Arial</vt:lpstr>
      <vt:lpstr>Palatino Linotype</vt:lpstr>
      <vt:lpstr>Watercolor_16x9</vt:lpstr>
      <vt:lpstr>Cucumber</vt:lpstr>
      <vt:lpstr>Overview</vt:lpstr>
      <vt:lpstr>Concept - Cucumber</vt:lpstr>
      <vt:lpstr>Concept - Gherkin</vt:lpstr>
      <vt:lpstr>Concept - Behaviour-Driven Development (BDD)</vt:lpstr>
      <vt:lpstr>Gherkin Syntax</vt:lpstr>
      <vt:lpstr>Cucumber Development</vt:lpstr>
      <vt:lpstr>is_it_friday_yet.feature</vt:lpstr>
      <vt:lpstr>is_it_friday_yet.feature</vt:lpstr>
      <vt:lpstr>What are the benefits?</vt:lpstr>
      <vt:lpstr>Test Automation</vt:lpstr>
      <vt:lpstr>Test automation with cucumber</vt:lpstr>
      <vt:lpstr>create_password_page.ts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Cucumber</dc:title>
  <dc:creator>Albert Li</dc:creator>
  <cp:lastModifiedBy>Albert Li</cp:lastModifiedBy>
  <cp:revision>23</cp:revision>
  <dcterms:created xsi:type="dcterms:W3CDTF">2020-08-29T14:34:56Z</dcterms:created>
  <dcterms:modified xsi:type="dcterms:W3CDTF">2020-08-29T16:57:18Z</dcterms:modified>
</cp:coreProperties>
</file>