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7" r:id="rId9"/>
    <p:sldId id="268" r:id="rId10"/>
    <p:sldId id="275" r:id="rId11"/>
    <p:sldId id="269" r:id="rId12"/>
    <p:sldId id="276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64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a3c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a3c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87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6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794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778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169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51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92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76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0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28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fa3c89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fa3c89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a3c8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a3c8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a3c89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a3c89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21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45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225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a3c89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a3c89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35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90267" y="172893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Hasura - </a:t>
            </a:r>
            <a:r>
              <a:rPr lang="en" sz="2800" dirty="0"/>
              <a:t>Instant GraphQL APIs for your data</a:t>
            </a: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2021.05.30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28B30C-471F-40D3-8B49-9A87C778C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0741" y="803201"/>
            <a:ext cx="2101259" cy="718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80827" y="93941"/>
            <a:ext cx="198619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Hasura UI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6703F-EE9C-45DE-8D3E-E333AC59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0689"/>
            <a:ext cx="9433384" cy="39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557273" y="65587"/>
            <a:ext cx="198619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Hasura UI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86B35-9B7D-4218-8A4D-A4B542F0B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441"/>
            <a:ext cx="9144000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557273" y="65587"/>
            <a:ext cx="198619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Hasura UI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54E05-2B4D-4179-8D7E-14243256A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6" y="573770"/>
            <a:ext cx="8647814" cy="45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40808" y="65587"/>
            <a:ext cx="131405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APIs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65B0E4-2799-4051-9840-9F545FF57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20593"/>
              </p:ext>
            </p:extLst>
          </p:nvPr>
        </p:nvGraphicFramePr>
        <p:xfrm>
          <a:off x="1240465" y="709788"/>
          <a:ext cx="7471143" cy="402448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90381">
                  <a:extLst>
                    <a:ext uri="{9D8B030D-6E8A-4147-A177-3AD203B41FA5}">
                      <a16:colId xmlns:a16="http://schemas.microsoft.com/office/drawing/2014/main" val="1864910848"/>
                    </a:ext>
                  </a:extLst>
                </a:gridCol>
                <a:gridCol w="2490381">
                  <a:extLst>
                    <a:ext uri="{9D8B030D-6E8A-4147-A177-3AD203B41FA5}">
                      <a16:colId xmlns:a16="http://schemas.microsoft.com/office/drawing/2014/main" val="1832572016"/>
                    </a:ext>
                  </a:extLst>
                </a:gridCol>
                <a:gridCol w="2490381">
                  <a:extLst>
                    <a:ext uri="{9D8B030D-6E8A-4147-A177-3AD203B41FA5}">
                      <a16:colId xmlns:a16="http://schemas.microsoft.com/office/drawing/2014/main" val="1656890740"/>
                    </a:ext>
                  </a:extLst>
                </a:gridCol>
              </a:tblGrid>
              <a:tr h="30474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effectLst/>
                        </a:rPr>
                        <a:t>API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Endpoint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effectLst/>
                        </a:rPr>
                        <a:t>Access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2398753953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GraphQL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/v1/</a:t>
                      </a:r>
                      <a:r>
                        <a:rPr lang="en-US" sz="1400" u="none" strike="noStrike" dirty="0" err="1">
                          <a:solidFill>
                            <a:srgbClr val="DB0037"/>
                          </a:solidFill>
                          <a:effectLst/>
                        </a:rPr>
                        <a:t>graphql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Permission rules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522614112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Relay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/v1beta1/relay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Permission rules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429684257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Legacy GraphQL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/v1alpha1/</a:t>
                      </a:r>
                      <a:r>
                        <a:rPr lang="en-US" sz="1400" u="none" strike="noStrike" dirty="0" err="1">
                          <a:solidFill>
                            <a:srgbClr val="DB0037"/>
                          </a:solidFill>
                          <a:effectLst/>
                        </a:rPr>
                        <a:t>graphql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Permission rules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503283974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Schema (&gt; v2.0)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/v2/query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2175855178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Metadata (&gt; v2.0)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/v1/metadata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978686620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Schema/Metadata (&lt; v1.3)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/v1/query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3486212254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Restified GQL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solidFill>
                            <a:srgbClr val="DB0037"/>
                          </a:solidFill>
                          <a:effectLst/>
                        </a:rPr>
                        <a:t>api</a:t>
                      </a:r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/rest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GQL REST Routes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071750056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Version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/v1/version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Public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510976191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Health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/healthz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Public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3641278891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PG Dump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/v1alpha1/</a:t>
                      </a:r>
                      <a:r>
                        <a:rPr lang="en-US" sz="1400" u="none" strike="noStrike" dirty="0" err="1">
                          <a:solidFill>
                            <a:srgbClr val="DB0037"/>
                          </a:solidFill>
                          <a:effectLst/>
                        </a:rPr>
                        <a:t>pg_dump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972567107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Config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/v1alpha1/config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1858749684"/>
                  </a:ext>
                </a:extLst>
              </a:tr>
              <a:tr h="304742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Explain</a:t>
                      </a: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/v1/</a:t>
                      </a:r>
                      <a:r>
                        <a:rPr lang="en-US" sz="1400" u="none" strike="noStrike" dirty="0" err="1">
                          <a:solidFill>
                            <a:srgbClr val="DB0037"/>
                          </a:solidFill>
                          <a:effectLst/>
                        </a:rPr>
                        <a:t>graphql</a:t>
                      </a:r>
                      <a:r>
                        <a:rPr lang="en-US" sz="1400" u="none" strike="noStrike" dirty="0">
                          <a:solidFill>
                            <a:srgbClr val="DB0037"/>
                          </a:solidFill>
                          <a:effectLst/>
                        </a:rPr>
                        <a:t>/explain</a:t>
                      </a:r>
                      <a:endParaRPr lang="en-US" sz="1400" dirty="0">
                        <a:effectLst/>
                      </a:endParaRPr>
                    </a:p>
                  </a:txBody>
                  <a:tcPr marL="48108" marR="48108" marT="48108" marB="48108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Admin only</a:t>
                      </a:r>
                    </a:p>
                  </a:txBody>
                  <a:tcPr marL="48108" marR="48108" marT="48108" marB="48108" anchor="ctr"/>
                </a:tc>
                <a:extLst>
                  <a:ext uri="{0D108BD9-81ED-4DB2-BD59-A6C34878D82A}">
                    <a16:rowId xmlns:a16="http://schemas.microsoft.com/office/drawing/2014/main" val="3384426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6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37533" y="445055"/>
            <a:ext cx="2547434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GraphQL API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E26D6-AFB5-45F4-82BA-9F8D1466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1" y="1165516"/>
            <a:ext cx="3385597" cy="3721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1FD71-9385-4755-A0E8-4FC239777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68" y="2353126"/>
            <a:ext cx="2386657" cy="241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15209-32C4-4F72-B52F-18E87C6D5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768" y="893135"/>
            <a:ext cx="5222648" cy="1353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3E79E-50F3-416B-BF3C-359D45961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55" y="2353126"/>
            <a:ext cx="2770361" cy="24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386075" y="383861"/>
            <a:ext cx="273173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RESTified API</a:t>
            </a:r>
            <a:endParaRPr dirty="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B374D443-70C7-40AF-9848-AB778C79D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6075" y="1070550"/>
            <a:ext cx="6431860" cy="970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Requests are made to /</a:t>
            </a:r>
            <a:r>
              <a:rPr lang="en-US" sz="1800" b="1" dirty="0" err="1">
                <a:solidFill>
                  <a:schemeClr val="dk1"/>
                </a:solidFill>
              </a:rPr>
              <a:t>api</a:t>
            </a:r>
            <a:r>
              <a:rPr lang="en-US" sz="1800" b="1" dirty="0">
                <a:solidFill>
                  <a:schemeClr val="dk1"/>
                </a:solidFill>
              </a:rPr>
              <a:t>/rest/** endpoints.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2"/>
                </a:solidFill>
              </a:rPr>
              <a:t>By default these are:</a:t>
            </a:r>
            <a:endParaRPr lang="da-DK" sz="9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- GET, POST requests for queries,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- POST requests for mutations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9ACB5-0014-4116-96F3-7742D057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664" y="2092740"/>
            <a:ext cx="3997843" cy="26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2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774523" y="116173"/>
            <a:ext cx="172956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Actions</a:t>
            </a:r>
            <a:endParaRPr dirty="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B374D443-70C7-40AF-9848-AB778C79D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19030" y="595629"/>
            <a:ext cx="6431860" cy="814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Actions are a way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bg2"/>
                </a:solidFill>
              </a:rPr>
              <a:t>- Extend custom business logic using custom queries and mutations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bg2"/>
                </a:solidFill>
              </a:rPr>
              <a:t>- Handle data validation, data enrichment from external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72667-62DB-499F-89C0-AEE7E5B25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86" y="1488499"/>
            <a:ext cx="6214608" cy="36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70740" y="116444"/>
            <a:ext cx="172956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Actions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BB7C2-13ED-43C0-9C17-6E14FC7A4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DD266-AE11-4171-9DD3-1EABD8CF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898" y="387565"/>
            <a:ext cx="7188319" cy="47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 &amp; Cons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70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70740" y="116444"/>
            <a:ext cx="172956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</a:t>
            </a:r>
            <a:endParaRPr dirty="0"/>
          </a:p>
        </p:txBody>
      </p:sp>
      <p:sp>
        <p:nvSpPr>
          <p:cNvPr id="5" name="Google Shape;85;p15">
            <a:extLst>
              <a:ext uri="{FF2B5EF4-FFF2-40B4-BE49-F238E27FC236}">
                <a16:creationId xmlns:a16="http://schemas.microsoft.com/office/drawing/2014/main" id="{D8F92F95-A963-4B70-BBFC-C37E58AE8BA2}"/>
              </a:ext>
            </a:extLst>
          </p:cNvPr>
          <p:cNvSpPr txBox="1">
            <a:spLocks/>
          </p:cNvSpPr>
          <p:nvPr/>
        </p:nvSpPr>
        <p:spPr>
          <a:xfrm>
            <a:off x="2386075" y="1070550"/>
            <a:ext cx="6431860" cy="35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Easy set up with docker-compose</a:t>
            </a:r>
            <a:endParaRPr lang="en-US" sz="1800" dirty="0"/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Basic + Advanced CRUD by </a:t>
            </a:r>
            <a:r>
              <a:rPr lang="en-US" sz="1800" b="1" dirty="0" err="1">
                <a:solidFill>
                  <a:schemeClr val="dk1"/>
                </a:solidFill>
              </a:rPr>
              <a:t>GraphQL</a:t>
            </a: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Benefit of Actions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</a:t>
            </a:r>
            <a:r>
              <a:rPr lang="en-US" sz="1800" b="1" dirty="0" err="1">
                <a:solidFill>
                  <a:schemeClr val="dk1"/>
                </a:solidFill>
              </a:rPr>
              <a:t>Websockets</a:t>
            </a:r>
            <a:r>
              <a:rPr lang="en-US" sz="1800" b="1" dirty="0">
                <a:solidFill>
                  <a:schemeClr val="dk1"/>
                </a:solidFill>
              </a:rPr>
              <a:t> on table data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Scheduled tasks and CRON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pic>
        <p:nvPicPr>
          <p:cNvPr id="6" name="Picture 2" descr="Pros and Cons 3D">
            <a:extLst>
              <a:ext uri="{FF2B5EF4-FFF2-40B4-BE49-F238E27FC236}">
                <a16:creationId xmlns:a16="http://schemas.microsoft.com/office/drawing/2014/main" id="{B8D0D3A7-8876-49A8-B5F5-23DCFA5F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1" y="812183"/>
            <a:ext cx="2055166" cy="2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7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Basic Concepts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 dirty="0"/>
              <a:t>Development</a:t>
            </a:r>
            <a:endParaRPr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Installation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 err="1"/>
              <a:t>Hasura</a:t>
            </a:r>
            <a:r>
              <a:rPr lang="en-US" sz="1500" dirty="0"/>
              <a:t> Console UI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Available APIs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 dirty="0"/>
              <a:t>Actions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 dirty="0"/>
              <a:t>Pros &amp; Cons</a:t>
            </a:r>
            <a:endParaRPr sz="1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FFF62-74B7-4097-ACC5-E13C535F7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261"/>
            <a:ext cx="4571876" cy="3839240"/>
          </a:xfrm>
          <a:prstGeom prst="rect">
            <a:avLst/>
          </a:prstGeom>
        </p:spPr>
      </p:pic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7500" y="234568"/>
            <a:ext cx="4045200" cy="979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Overview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70740" y="116444"/>
            <a:ext cx="172956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</a:t>
            </a:r>
            <a:endParaRPr dirty="0"/>
          </a:p>
        </p:txBody>
      </p:sp>
      <p:sp>
        <p:nvSpPr>
          <p:cNvPr id="5" name="Google Shape;85;p15">
            <a:extLst>
              <a:ext uri="{FF2B5EF4-FFF2-40B4-BE49-F238E27FC236}">
                <a16:creationId xmlns:a16="http://schemas.microsoft.com/office/drawing/2014/main" id="{D8F92F95-A963-4B70-BBFC-C37E58AE8BA2}"/>
              </a:ext>
            </a:extLst>
          </p:cNvPr>
          <p:cNvSpPr txBox="1">
            <a:spLocks/>
          </p:cNvSpPr>
          <p:nvPr/>
        </p:nvSpPr>
        <p:spPr>
          <a:xfrm>
            <a:off x="2386075" y="1070550"/>
            <a:ext cx="6431860" cy="359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Not an NPM library</a:t>
            </a:r>
            <a:endParaRPr lang="en-US" sz="1800" dirty="0"/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Only Postgres DB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Relay is released as alpha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Can’t insert related data as a transaction</a:t>
            </a:r>
          </a:p>
          <a:p>
            <a:pPr marL="0" indent="0">
              <a:buNone/>
            </a:pPr>
            <a:endParaRPr lang="en-US" sz="1800" b="1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dk1"/>
                </a:solidFill>
              </a:rPr>
              <a:t>- Doesn’t support group by</a:t>
            </a:r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pic>
        <p:nvPicPr>
          <p:cNvPr id="3074" name="Picture 2" descr="Pros and Cons 3D">
            <a:extLst>
              <a:ext uri="{FF2B5EF4-FFF2-40B4-BE49-F238E27FC236}">
                <a16:creationId xmlns:a16="http://schemas.microsoft.com/office/drawing/2014/main" id="{600862BA-C93A-4B4E-BF39-16C2DEE5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2704778"/>
            <a:ext cx="2055166" cy="2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25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References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- Official documentation: </a:t>
            </a:r>
          </a:p>
          <a:p>
            <a:pPr marL="114300" indent="0">
              <a:buNone/>
            </a:pPr>
            <a:r>
              <a:rPr lang="en-US" sz="1100" dirty="0"/>
              <a:t>https://hasura.io/docs/latest/graphql/core/index.html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- </a:t>
            </a:r>
            <a:r>
              <a:rPr lang="en-US" dirty="0" err="1"/>
              <a:t>Github</a:t>
            </a: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100" dirty="0"/>
              <a:t>https://github.com/hasura/graphql-engine/</a:t>
            </a:r>
            <a:endParaRPr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</a:t>
            </a:r>
            <a:endParaRPr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dk1"/>
                </a:solidFill>
              </a:rPr>
              <a:t>Hasura</a:t>
            </a:r>
            <a:r>
              <a:rPr lang="en-US" sz="2100" b="1" dirty="0">
                <a:solidFill>
                  <a:schemeClr val="dk1"/>
                </a:solidFill>
              </a:rPr>
              <a:t>?</a:t>
            </a:r>
          </a:p>
          <a:p>
            <a:pPr marL="127000" lvl="0" indent="0" algn="l" rtl="0"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An open source </a:t>
            </a:r>
            <a:r>
              <a:rPr lang="en-US" sz="1600" dirty="0" err="1"/>
              <a:t>GraphQL</a:t>
            </a:r>
            <a:r>
              <a:rPr lang="en-US" sz="1600" dirty="0"/>
              <a:t> engine that deploys instant, </a:t>
            </a:r>
            <a:r>
              <a:rPr lang="en-US" sz="1600" dirty="0" err="1"/>
              <a:t>realtime</a:t>
            </a:r>
            <a:r>
              <a:rPr lang="en-US" sz="1600" dirty="0"/>
              <a:t> </a:t>
            </a:r>
            <a:r>
              <a:rPr lang="en-US" sz="1600" dirty="0" err="1"/>
              <a:t>GraphQL</a:t>
            </a:r>
            <a:r>
              <a:rPr lang="en-US" sz="1600" dirty="0"/>
              <a:t> APIs on any Postgres database</a:t>
            </a:r>
          </a:p>
          <a:p>
            <a:pPr marL="127000" lvl="0" indent="0" algn="l" rtl="0">
              <a:spcBef>
                <a:spcPts val="1600"/>
              </a:spcBef>
              <a:spcAft>
                <a:spcPts val="0"/>
              </a:spcAft>
              <a:buSzPts val="1600"/>
              <a:buNone/>
            </a:pPr>
            <a:endParaRPr lang="en-US" sz="1600" dirty="0"/>
          </a:p>
          <a:p>
            <a:pPr marL="127000" lvl="0" indent="0" algn="l" rtl="0"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en-US" sz="1600" dirty="0" err="1"/>
              <a:t>Hasura</a:t>
            </a:r>
            <a:r>
              <a:rPr lang="en-US" sz="1600" dirty="0"/>
              <a:t> is a tool in the Platform as a Service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2100" b="1" dirty="0">
                <a:solidFill>
                  <a:schemeClr val="dk1"/>
                </a:solidFill>
              </a:rPr>
              <a:t>Released on Feb 2017</a:t>
            </a:r>
            <a:endParaRPr sz="2100"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-US" sz="1600" dirty="0"/>
              <a:t>B</a:t>
            </a:r>
            <a:r>
              <a:rPr lang="en" sz="1600" dirty="0"/>
              <a:t>uilt with Haskell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" sz="1600" dirty="0"/>
              <a:t>Work with PostgreSQL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-US" sz="1800" dirty="0" err="1"/>
              <a:t>GraphQL</a:t>
            </a:r>
            <a:r>
              <a:rPr lang="en-US" sz="1800" dirty="0"/>
              <a:t> engine</a:t>
            </a:r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1200"/>
              </a:spcAft>
              <a:buSzPts val="1600"/>
              <a:buChar char="●"/>
            </a:pPr>
            <a:r>
              <a:rPr lang="en-US" sz="1800" dirty="0"/>
              <a:t>CLI and Web UI</a:t>
            </a:r>
            <a:endParaRPr sz="1800" dirty="0"/>
          </a:p>
        </p:txBody>
      </p:sp>
      <p:pic>
        <p:nvPicPr>
          <p:cNvPr id="13" name="Picture 2" descr="Mind map concept illustration Free Vector">
            <a:extLst>
              <a:ext uri="{FF2B5EF4-FFF2-40B4-BE49-F238E27FC236}">
                <a16:creationId xmlns:a16="http://schemas.microsoft.com/office/drawing/2014/main" id="{BC1852EA-104A-4AC8-8424-B5CA86C25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" y="2482481"/>
            <a:ext cx="2375935" cy="23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0" y="356212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it works</a:t>
            </a:r>
            <a:endParaRPr dirty="0"/>
          </a:p>
        </p:txBody>
      </p:sp>
      <p:pic>
        <p:nvPicPr>
          <p:cNvPr id="6146" name="Picture 2" descr="Thinking woman with question marks Premium Vector">
            <a:extLst>
              <a:ext uri="{FF2B5EF4-FFF2-40B4-BE49-F238E27FC236}">
                <a16:creationId xmlns:a16="http://schemas.microsoft.com/office/drawing/2014/main" id="{251A087F-F942-4CBB-940E-A0116DE6F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901" y="3165208"/>
            <a:ext cx="3456246" cy="207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96CAC0-4115-4240-AE4E-6F098C20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784" y="356212"/>
            <a:ext cx="6661216" cy="4526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A6E17A-ADBA-4E54-ACC3-A1F5E3A6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306" y="0"/>
            <a:ext cx="4277386" cy="5143500"/>
          </a:xfrm>
          <a:prstGeom prst="rect">
            <a:avLst/>
          </a:prstGeom>
        </p:spPr>
      </p:pic>
      <p:sp>
        <p:nvSpPr>
          <p:cNvPr id="7" name="Google Shape;84;p15">
            <a:extLst>
              <a:ext uri="{FF2B5EF4-FFF2-40B4-BE49-F238E27FC236}">
                <a16:creationId xmlns:a16="http://schemas.microsoft.com/office/drawing/2014/main" id="{F811A47E-D6EC-492C-A506-51EE423C1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629" y="256973"/>
            <a:ext cx="3327155" cy="1529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1" i="0" dirty="0">
                <a:solidFill>
                  <a:srgbClr val="1B2738"/>
                </a:solidFill>
                <a:effectLst/>
                <a:latin typeface="Darker Grotesque"/>
              </a:rPr>
              <a:t>Auto-generate </a:t>
            </a:r>
            <a:r>
              <a:rPr lang="en-US" b="1" i="0" dirty="0" err="1">
                <a:solidFill>
                  <a:srgbClr val="1B2738"/>
                </a:solidFill>
                <a:effectLst/>
                <a:latin typeface="Darker Grotesque"/>
              </a:rPr>
              <a:t>GraphQL</a:t>
            </a:r>
            <a:r>
              <a:rPr lang="en-US" b="1" i="0" dirty="0">
                <a:solidFill>
                  <a:srgbClr val="1B2738"/>
                </a:solidFill>
                <a:effectLst/>
                <a:latin typeface="Darker Grotesque"/>
              </a:rPr>
              <a:t> and REST APIs for your data</a:t>
            </a:r>
          </a:p>
        </p:txBody>
      </p:sp>
      <p:pic>
        <p:nvPicPr>
          <p:cNvPr id="7170" name="Picture 2" descr="Cryptocurrency Database report Illustration">
            <a:extLst>
              <a:ext uri="{FF2B5EF4-FFF2-40B4-BE49-F238E27FC236}">
                <a16:creationId xmlns:a16="http://schemas.microsoft.com/office/drawing/2014/main" id="{6A21812D-C3C0-4F2F-A155-B8218F978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2" y="2332074"/>
            <a:ext cx="2811426" cy="2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Development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386074" y="34203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Installation (1)</a:t>
            </a:r>
            <a:endParaRPr dirty="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25D3CD80-F47E-4737-97A9-786166E2F9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6075" y="1070550"/>
            <a:ext cx="6431860" cy="3097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Step 1: Get the docker-compose 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2"/>
                </a:solidFill>
              </a:rPr>
              <a:t>Download docker-run.sh file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900" b="1" dirty="0">
                <a:solidFill>
                  <a:schemeClr val="bg2"/>
                </a:solidFill>
              </a:rPr>
              <a:t>$ wget https://raw.githubusercontent.com/hasura/graphql-engine/stable/install-manifests/docker-compose/docker-compose.yaml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Step 2: Run </a:t>
            </a:r>
            <a:r>
              <a:rPr lang="en-US" sz="1800" b="1" dirty="0" err="1">
                <a:solidFill>
                  <a:schemeClr val="dk1"/>
                </a:solidFill>
              </a:rPr>
              <a:t>Hasura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GraphQL</a:t>
            </a:r>
            <a:r>
              <a:rPr lang="en-US" sz="1800" b="1" dirty="0">
                <a:solidFill>
                  <a:schemeClr val="dk1"/>
                </a:solidFill>
              </a:rPr>
              <a:t> engine &amp; Postgres</a:t>
            </a:r>
          </a:p>
          <a:p>
            <a:pPr marL="0" indent="0">
              <a:buNone/>
            </a:pPr>
            <a:endParaRPr lang="en-US" sz="1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bg2"/>
                </a:solidFill>
              </a:rPr>
              <a:t>Edit the docker-run.sh file</a:t>
            </a:r>
          </a:p>
          <a:p>
            <a:pPr marL="0" indent="0">
              <a:buNone/>
            </a:pPr>
            <a:endParaRPr lang="en-US" sz="9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docker run -d -p 8080:8080 \</a:t>
            </a: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  -e HASURA_GRAPHQL_DATABASE_URL=postgres://&lt;username&gt;:&lt;password&gt;@host.docker.internal:&lt;port&gt;/&lt;dbname&gt; \</a:t>
            </a: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  -e HASURA_GRAPHQL_ENABLE_CONSOLE=true \</a:t>
            </a: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  -e HASURA_GRAPHQL_ADMIN_SECRET=&lt;</a:t>
            </a:r>
            <a:r>
              <a:rPr lang="en-US" sz="900" b="1" dirty="0" err="1">
                <a:solidFill>
                  <a:schemeClr val="bg2"/>
                </a:solidFill>
              </a:rPr>
              <a:t>myadminsecretkey</a:t>
            </a:r>
            <a:r>
              <a:rPr lang="en-US" sz="900" b="1" dirty="0">
                <a:solidFill>
                  <a:schemeClr val="bg2"/>
                </a:solidFill>
              </a:rPr>
              <a:t>&gt; \</a:t>
            </a: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  </a:t>
            </a:r>
            <a:r>
              <a:rPr lang="en-US" sz="900" b="1" dirty="0" err="1">
                <a:solidFill>
                  <a:schemeClr val="bg2"/>
                </a:solidFill>
              </a:rPr>
              <a:t>hasura</a:t>
            </a:r>
            <a:r>
              <a:rPr lang="en-US" sz="900" b="1" dirty="0">
                <a:solidFill>
                  <a:schemeClr val="bg2"/>
                </a:solidFill>
              </a:rPr>
              <a:t>/</a:t>
            </a:r>
            <a:r>
              <a:rPr lang="en-US" sz="900" b="1" dirty="0" err="1">
                <a:solidFill>
                  <a:schemeClr val="bg2"/>
                </a:solidFill>
              </a:rPr>
              <a:t>graphql-engine:latest</a:t>
            </a:r>
            <a:endParaRPr lang="en-US" sz="9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31" name="Picture 7" descr="Software engineer installing new software Illustration">
            <a:extLst>
              <a:ext uri="{FF2B5EF4-FFF2-40B4-BE49-F238E27FC236}">
                <a16:creationId xmlns:a16="http://schemas.microsoft.com/office/drawing/2014/main" id="{811B1261-6732-4765-B3BD-BF8F8819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642" y="1446029"/>
            <a:ext cx="3463556" cy="346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386074" y="342035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Installation (2)</a:t>
            </a:r>
            <a:endParaRPr dirty="0"/>
          </a:p>
        </p:txBody>
      </p:sp>
      <p:sp>
        <p:nvSpPr>
          <p:cNvPr id="7" name="Google Shape;85;p15">
            <a:extLst>
              <a:ext uri="{FF2B5EF4-FFF2-40B4-BE49-F238E27FC236}">
                <a16:creationId xmlns:a16="http://schemas.microsoft.com/office/drawing/2014/main" id="{25D3CD80-F47E-4737-97A9-786166E2F9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86075" y="1070550"/>
            <a:ext cx="6431860" cy="3097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Step 3: Run the </a:t>
            </a:r>
            <a:r>
              <a:rPr lang="en-US" sz="1800" b="1" dirty="0" err="1">
                <a:solidFill>
                  <a:schemeClr val="dk1"/>
                </a:solidFill>
              </a:rPr>
              <a:t>Hasura</a:t>
            </a:r>
            <a:r>
              <a:rPr lang="en-US" sz="1800" b="1" dirty="0">
                <a:solidFill>
                  <a:schemeClr val="dk1"/>
                </a:solidFill>
              </a:rPr>
              <a:t> Docker container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1" dirty="0">
                <a:solidFill>
                  <a:schemeClr val="bg2"/>
                </a:solidFill>
              </a:rPr>
              <a:t>Execute docker-run.sh and check if everything is running well: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$ ./docker-run.sh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$ docker </a:t>
            </a:r>
            <a:r>
              <a:rPr lang="en-US" sz="900" b="1" dirty="0" err="1">
                <a:solidFill>
                  <a:schemeClr val="bg2"/>
                </a:solidFill>
              </a:rPr>
              <a:t>ps</a:t>
            </a:r>
            <a:endParaRPr lang="en-US" sz="9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CONTAINER ID  IMAGE                    ...  CREATED  STATUS  PORTS           ...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bg2"/>
                </a:solidFill>
              </a:rPr>
              <a:t>097f58433a2b  </a:t>
            </a:r>
            <a:r>
              <a:rPr lang="en-US" sz="900" b="1" dirty="0" err="1">
                <a:solidFill>
                  <a:schemeClr val="bg2"/>
                </a:solidFill>
              </a:rPr>
              <a:t>hasura</a:t>
            </a:r>
            <a:r>
              <a:rPr lang="en-US" sz="900" b="1" dirty="0">
                <a:solidFill>
                  <a:schemeClr val="bg2"/>
                </a:solidFill>
              </a:rPr>
              <a:t>/</a:t>
            </a:r>
            <a:r>
              <a:rPr lang="en-US" sz="900" b="1" dirty="0" err="1">
                <a:solidFill>
                  <a:schemeClr val="bg2"/>
                </a:solidFill>
              </a:rPr>
              <a:t>graphql</a:t>
            </a:r>
            <a:r>
              <a:rPr lang="en-US" sz="900" b="1" dirty="0">
                <a:solidFill>
                  <a:schemeClr val="bg2"/>
                </a:solidFill>
              </a:rPr>
              <a:t>-engine..  ...  1m ago   Up 1m   8080-&gt;8080/</a:t>
            </a:r>
            <a:r>
              <a:rPr lang="en-US" sz="900" b="1" dirty="0" err="1">
                <a:solidFill>
                  <a:schemeClr val="bg2"/>
                </a:solidFill>
              </a:rPr>
              <a:t>tcp</a:t>
            </a:r>
            <a:r>
              <a:rPr lang="en-US" sz="900" b="1" dirty="0">
                <a:solidFill>
                  <a:schemeClr val="bg2"/>
                </a:solidFill>
              </a:rPr>
              <a:t>  ...</a:t>
            </a: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9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Step 4: Open the </a:t>
            </a:r>
            <a:r>
              <a:rPr lang="en-US" sz="1800" b="1" dirty="0" err="1">
                <a:solidFill>
                  <a:schemeClr val="dk1"/>
                </a:solidFill>
              </a:rPr>
              <a:t>Hasura</a:t>
            </a:r>
            <a:r>
              <a:rPr lang="en-US" sz="1800" b="1" dirty="0">
                <a:solidFill>
                  <a:schemeClr val="dk1"/>
                </a:solidFill>
              </a:rPr>
              <a:t> console</a:t>
            </a:r>
            <a:endParaRPr lang="en-US" sz="11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bg2"/>
                </a:solidFill>
              </a:rPr>
              <a:t>Open this </a:t>
            </a:r>
            <a:r>
              <a:rPr lang="en-US" sz="1100" b="1" dirty="0" err="1">
                <a:solidFill>
                  <a:schemeClr val="bg2"/>
                </a:solidFill>
              </a:rPr>
              <a:t>url</a:t>
            </a:r>
            <a:r>
              <a:rPr lang="en-US" sz="1100" b="1" dirty="0">
                <a:solidFill>
                  <a:schemeClr val="bg2"/>
                </a:solidFill>
              </a:rPr>
              <a:t> in the browser</a:t>
            </a:r>
          </a:p>
          <a:p>
            <a:pPr marL="0" indent="0">
              <a:buNone/>
            </a:pPr>
            <a:endParaRPr lang="en-US" sz="9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900" b="1" dirty="0">
                <a:solidFill>
                  <a:schemeClr val="bg2"/>
                </a:solidFill>
              </a:rPr>
              <a:t>http://localhost:8080/console</a:t>
            </a:r>
            <a:endParaRPr lang="en-US" sz="1800" dirty="0"/>
          </a:p>
        </p:txBody>
      </p:sp>
      <p:pic>
        <p:nvPicPr>
          <p:cNvPr id="8194" name="Picture 2" descr="Developer installing computer system update Illustration">
            <a:extLst>
              <a:ext uri="{FF2B5EF4-FFF2-40B4-BE49-F238E27FC236}">
                <a16:creationId xmlns:a16="http://schemas.microsoft.com/office/drawing/2014/main" id="{86072D6E-6206-48D0-A0C6-533C736C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7" y="2275367"/>
            <a:ext cx="3331329" cy="33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80827" y="93941"/>
            <a:ext cx="1986193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Hasura UI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65B42-2F7D-4A09-8136-21A2E7C9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020" y="7088"/>
            <a:ext cx="6876980" cy="5143500"/>
          </a:xfrm>
          <a:prstGeom prst="rect">
            <a:avLst/>
          </a:prstGeom>
        </p:spPr>
      </p:pic>
      <p:pic>
        <p:nvPicPr>
          <p:cNvPr id="9218" name="Picture 2" descr="Office workers analyzing and researching business data Free Vector">
            <a:extLst>
              <a:ext uri="{FF2B5EF4-FFF2-40B4-BE49-F238E27FC236}">
                <a16:creationId xmlns:a16="http://schemas.microsoft.com/office/drawing/2014/main" id="{7C56F047-A7F8-4828-9609-8BF14F49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187"/>
            <a:ext cx="4097079" cy="25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36286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549</Words>
  <Application>Microsoft Office PowerPoint</Application>
  <PresentationFormat>On-screen Show (16:9)</PresentationFormat>
  <Paragraphs>140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Lato</vt:lpstr>
      <vt:lpstr>Raleway</vt:lpstr>
      <vt:lpstr>Darker Grotesque</vt:lpstr>
      <vt:lpstr>Swiss</vt:lpstr>
      <vt:lpstr>Hasura - Instant GraphQL APIs for your data</vt:lpstr>
      <vt:lpstr>Overview</vt:lpstr>
      <vt:lpstr>Concept</vt:lpstr>
      <vt:lpstr>How it works</vt:lpstr>
      <vt:lpstr>Auto-generate GraphQL and REST APIs for your data</vt:lpstr>
      <vt:lpstr>Development</vt:lpstr>
      <vt:lpstr>Installation (1)</vt:lpstr>
      <vt:lpstr>Installation (2)</vt:lpstr>
      <vt:lpstr>Hasura UI</vt:lpstr>
      <vt:lpstr>Hasura UI</vt:lpstr>
      <vt:lpstr>Hasura UI</vt:lpstr>
      <vt:lpstr>Hasura UI</vt:lpstr>
      <vt:lpstr>APIs</vt:lpstr>
      <vt:lpstr>GraphQL API</vt:lpstr>
      <vt:lpstr>RESTified API</vt:lpstr>
      <vt:lpstr>Actions</vt:lpstr>
      <vt:lpstr>Actions</vt:lpstr>
      <vt:lpstr>Pros &amp; Cons</vt:lpstr>
      <vt:lpstr>Pros</vt:lpstr>
      <vt:lpstr>Cons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Hasura - Instant GraphQL APIs for your data</dc:title>
  <cp:lastModifiedBy>admin</cp:lastModifiedBy>
  <cp:revision>46</cp:revision>
  <dcterms:modified xsi:type="dcterms:W3CDTF">2021-05-29T20:28:15Z</dcterms:modified>
</cp:coreProperties>
</file>